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notesSlides/notesSlide171.xml" ContentType="application/vnd.openxmlformats-officedocument.presentationml.notesSlide+xml"/>
  <Override PartName="/ppt/tags/tag182.xml" ContentType="application/vnd.openxmlformats-officedocument.presentationml.tags+xml"/>
  <Override PartName="/ppt/notesSlides/notesSlide17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75.xml" ContentType="application/vnd.openxmlformats-officedocument.presentationml.notesSlide+xml"/>
  <Override PartName="/ppt/tags/tag189.xml" ContentType="application/vnd.openxmlformats-officedocument.presentationml.tags+xml"/>
  <Override PartName="/ppt/notesSlides/notesSlide17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79.xml" ContentType="application/vnd.openxmlformats-officedocument.presentationml.notesSlide+xml"/>
  <Override PartName="/ppt/tags/tag196.xml" ContentType="application/vnd.openxmlformats-officedocument.presentationml.tags+xml"/>
  <Override PartName="/ppt/notesSlides/notesSlide18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notesSlides/notesSlide189.xml" ContentType="application/vnd.openxmlformats-officedocument.presentationml.notesSlide+xml"/>
  <Override PartName="/ppt/tags/tag214.xml" ContentType="application/vnd.openxmlformats-officedocument.presentationml.tags+xml"/>
  <Override PartName="/ppt/notesSlides/notesSlide19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0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0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0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0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0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20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2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2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16.xml" ContentType="application/vnd.openxmlformats-officedocument.presentationml.notesSlide+xml"/>
  <Override PartName="/ppt/tags/tag267.xml" ContentType="application/vnd.openxmlformats-officedocument.presentationml.tags+xml"/>
  <Override PartName="/ppt/notesSlides/notesSlide217.xml" ContentType="application/vnd.openxmlformats-officedocument.presentationml.notesSlide+xml"/>
  <Override PartName="/ppt/tags/tag268.xml" ContentType="application/vnd.openxmlformats-officedocument.presentationml.tags+xml"/>
  <Override PartName="/ppt/notesSlides/notesSlide218.xml" ContentType="application/vnd.openxmlformats-officedocument.presentationml.notesSlide+xml"/>
  <Override PartName="/ppt/tags/tag269.xml" ContentType="application/vnd.openxmlformats-officedocument.presentationml.tags+xml"/>
  <Override PartName="/ppt/notesSlides/notesSlide219.xml" ContentType="application/vnd.openxmlformats-officedocument.presentationml.notesSlide+xml"/>
  <Override PartName="/ppt/tags/tag270.xml" ContentType="application/vnd.openxmlformats-officedocument.presentationml.tags+xml"/>
  <Override PartName="/ppt/notesSlides/notesSlide220.xml" ContentType="application/vnd.openxmlformats-officedocument.presentationml.notesSlide+xml"/>
  <Override PartName="/ppt/tags/tag271.xml" ContentType="application/vnd.openxmlformats-officedocument.presentationml.tags+xml"/>
  <Override PartName="/ppt/notesSlides/notesSlide221.xml" ContentType="application/vnd.openxmlformats-officedocument.presentationml.notesSlide+xml"/>
  <Override PartName="/ppt/tags/tag272.xml" ContentType="application/vnd.openxmlformats-officedocument.presentationml.tags+xml"/>
  <Override PartName="/ppt/notesSlides/notesSlide2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3.xml" ContentType="application/vnd.openxmlformats-officedocument.presentationml.tags+xml"/>
  <Override PartName="/ppt/notesSlides/notesSlide223.xml" ContentType="application/vnd.openxmlformats-officedocument.presentationml.notesSlide+xml"/>
  <Override PartName="/ppt/tags/tag274.xml" ContentType="application/vnd.openxmlformats-officedocument.presentationml.tags+xml"/>
  <Override PartName="/ppt/notesSlides/notesSlide224.xml" ContentType="application/vnd.openxmlformats-officedocument.presentationml.notesSlide+xml"/>
  <Override PartName="/ppt/tags/tag275.xml" ContentType="application/vnd.openxmlformats-officedocument.presentationml.tags+xml"/>
  <Override PartName="/ppt/notesSlides/notesSlide225.xml" ContentType="application/vnd.openxmlformats-officedocument.presentationml.notesSlide+xml"/>
  <Override PartName="/ppt/tags/tag276.xml" ContentType="application/vnd.openxmlformats-officedocument.presentationml.tags+xml"/>
  <Override PartName="/ppt/notesSlides/notesSlide226.xml" ContentType="application/vnd.openxmlformats-officedocument.presentationml.notesSlide+xml"/>
  <Override PartName="/ppt/tags/tag277.xml" ContentType="application/vnd.openxmlformats-officedocument.presentationml.tags+xml"/>
  <Override PartName="/ppt/notesSlides/notesSlide227.xml" ContentType="application/vnd.openxmlformats-officedocument.presentationml.notesSlide+xml"/>
  <Override PartName="/ppt/tags/tag278.xml" ContentType="application/vnd.openxmlformats-officedocument.presentationml.tags+xml"/>
  <Override PartName="/ppt/notesSlides/notesSlide228.xml" ContentType="application/vnd.openxmlformats-officedocument.presentationml.notesSlide+xml"/>
  <Override PartName="/ppt/tags/tag279.xml" ContentType="application/vnd.openxmlformats-officedocument.presentationml.tags+xml"/>
  <Override PartName="/ppt/notesSlides/notesSlide229.xml" ContentType="application/vnd.openxmlformats-officedocument.presentationml.notesSlide+xml"/>
  <Override PartName="/ppt/tags/tag280.xml" ContentType="application/vnd.openxmlformats-officedocument.presentationml.tags+xml"/>
  <Override PartName="/ppt/notesSlides/notesSlide230.xml" ContentType="application/vnd.openxmlformats-officedocument.presentationml.notesSlide+xml"/>
  <Override PartName="/ppt/tags/tag281.xml" ContentType="application/vnd.openxmlformats-officedocument.presentationml.tags+xml"/>
  <Override PartName="/ppt/notesSlides/notesSlide231.xml" ContentType="application/vnd.openxmlformats-officedocument.presentationml.notesSlide+xml"/>
  <Override PartName="/ppt/tags/tag282.xml" ContentType="application/vnd.openxmlformats-officedocument.presentationml.tags+xml"/>
  <Override PartName="/ppt/notesSlides/notesSlide232.xml" ContentType="application/vnd.openxmlformats-officedocument.presentationml.notesSlide+xml"/>
  <Override PartName="/ppt/tags/tag283.xml" ContentType="application/vnd.openxmlformats-officedocument.presentationml.tags+xml"/>
  <Override PartName="/ppt/notesSlides/notesSlide233.xml" ContentType="application/vnd.openxmlformats-officedocument.presentationml.notesSlide+xml"/>
  <Override PartName="/ppt/tags/tag284.xml" ContentType="application/vnd.openxmlformats-officedocument.presentationml.tags+xml"/>
  <Override PartName="/ppt/notesSlides/notesSlide234.xml" ContentType="application/vnd.openxmlformats-officedocument.presentationml.notesSlide+xml"/>
  <Override PartName="/ppt/tags/tag285.xml" ContentType="application/vnd.openxmlformats-officedocument.presentationml.tags+xml"/>
  <Override PartName="/ppt/notesSlides/notesSlide235.xml" ContentType="application/vnd.openxmlformats-officedocument.presentationml.notesSlide+xml"/>
  <Override PartName="/ppt/tags/tag286.xml" ContentType="application/vnd.openxmlformats-officedocument.presentationml.tags+xml"/>
  <Override PartName="/ppt/notesSlides/notesSlide236.xml" ContentType="application/vnd.openxmlformats-officedocument.presentationml.notesSlide+xml"/>
  <Override PartName="/ppt/tags/tag287.xml" ContentType="application/vnd.openxmlformats-officedocument.presentationml.tags+xml"/>
  <Override PartName="/ppt/notesSlides/notesSlide237.xml" ContentType="application/vnd.openxmlformats-officedocument.presentationml.notesSlide+xml"/>
  <Override PartName="/ppt/tags/tag288.xml" ContentType="application/vnd.openxmlformats-officedocument.presentationml.tags+xml"/>
  <Override PartName="/ppt/notesSlides/notesSlide2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9.xml" ContentType="application/vnd.openxmlformats-officedocument.presentationml.tags+xml"/>
  <Override PartName="/ppt/notesSlides/notesSlide239.xml" ContentType="application/vnd.openxmlformats-officedocument.presentationml.notesSlide+xml"/>
  <Override PartName="/ppt/tags/tag290.xml" ContentType="application/vnd.openxmlformats-officedocument.presentationml.tags+xml"/>
  <Override PartName="/ppt/notesSlides/notesSlide240.xml" ContentType="application/vnd.openxmlformats-officedocument.presentationml.notesSlide+xml"/>
  <Override PartName="/ppt/tags/tag291.xml" ContentType="application/vnd.openxmlformats-officedocument.presentationml.tags+xml"/>
  <Override PartName="/ppt/notesSlides/notesSlide241.xml" ContentType="application/vnd.openxmlformats-officedocument.presentationml.notesSlide+xml"/>
  <Override PartName="/ppt/tags/tag292.xml" ContentType="application/vnd.openxmlformats-officedocument.presentationml.tags+xml"/>
  <Override PartName="/ppt/notesSlides/notesSlide242.xml" ContentType="application/vnd.openxmlformats-officedocument.presentationml.notesSlide+xml"/>
  <Override PartName="/ppt/tags/tag293.xml" ContentType="application/vnd.openxmlformats-officedocument.presentationml.tags+xml"/>
  <Override PartName="/ppt/notesSlides/notesSlide243.xml" ContentType="application/vnd.openxmlformats-officedocument.presentationml.notesSlide+xml"/>
  <Override PartName="/ppt/tags/tag294.xml" ContentType="application/vnd.openxmlformats-officedocument.presentationml.tags+xml"/>
  <Override PartName="/ppt/notesSlides/notesSlide244.xml" ContentType="application/vnd.openxmlformats-officedocument.presentationml.notesSlide+xml"/>
  <Override PartName="/ppt/tags/tag295.xml" ContentType="application/vnd.openxmlformats-officedocument.presentationml.tags+xml"/>
  <Override PartName="/ppt/notesSlides/notesSlide245.xml" ContentType="application/vnd.openxmlformats-officedocument.presentationml.notesSlide+xml"/>
  <Override PartName="/ppt/tags/tag296.xml" ContentType="application/vnd.openxmlformats-officedocument.presentationml.tags+xml"/>
  <Override PartName="/ppt/notesSlides/notesSlide246.xml" ContentType="application/vnd.openxmlformats-officedocument.presentationml.notesSlide+xml"/>
  <Override PartName="/ppt/tags/tag297.xml" ContentType="application/vnd.openxmlformats-officedocument.presentationml.tags+xml"/>
  <Override PartName="/ppt/notesSlides/notesSlide247.xml" ContentType="application/vnd.openxmlformats-officedocument.presentationml.notesSlide+xml"/>
  <Override PartName="/ppt/tags/tag298.xml" ContentType="application/vnd.openxmlformats-officedocument.presentationml.tags+xml"/>
  <Override PartName="/ppt/notesSlides/notesSlide248.xml" ContentType="application/vnd.openxmlformats-officedocument.presentationml.notesSlide+xml"/>
  <Override PartName="/ppt/tags/tag299.xml" ContentType="application/vnd.openxmlformats-officedocument.presentationml.tags+xml"/>
  <Override PartName="/ppt/notesSlides/notesSlide249.xml" ContentType="application/vnd.openxmlformats-officedocument.presentationml.notesSlide+xml"/>
  <Override PartName="/ppt/tags/tag300.xml" ContentType="application/vnd.openxmlformats-officedocument.presentationml.tags+xml"/>
  <Override PartName="/ppt/notesSlides/notesSlide250.xml" ContentType="application/vnd.openxmlformats-officedocument.presentationml.notesSlide+xml"/>
  <Override PartName="/ppt/tags/tag301.xml" ContentType="application/vnd.openxmlformats-officedocument.presentationml.tags+xml"/>
  <Override PartName="/ppt/notesSlides/notesSlide251.xml" ContentType="application/vnd.openxmlformats-officedocument.presentationml.notesSlide+xml"/>
  <Override PartName="/ppt/tags/tag302.xml" ContentType="application/vnd.openxmlformats-officedocument.presentationml.tags+xml"/>
  <Override PartName="/ppt/notesSlides/notesSlide252.xml" ContentType="application/vnd.openxmlformats-officedocument.presentationml.notesSlide+xml"/>
  <Override PartName="/ppt/tags/tag303.xml" ContentType="application/vnd.openxmlformats-officedocument.presentationml.tags+xml"/>
  <Override PartName="/ppt/notesSlides/notesSlide253.xml" ContentType="application/vnd.openxmlformats-officedocument.presentationml.notesSlide+xml"/>
  <Override PartName="/ppt/tags/tag304.xml" ContentType="application/vnd.openxmlformats-officedocument.presentationml.tags+xml"/>
  <Override PartName="/ppt/notesSlides/notesSlide254.xml" ContentType="application/vnd.openxmlformats-officedocument.presentationml.notesSlide+xml"/>
  <Override PartName="/ppt/tags/tag305.xml" ContentType="application/vnd.openxmlformats-officedocument.presentationml.tags+xml"/>
  <Override PartName="/ppt/notesSlides/notesSlide255.xml" ContentType="application/vnd.openxmlformats-officedocument.presentationml.notesSlide+xml"/>
  <Override PartName="/ppt/tags/tag306.xml" ContentType="application/vnd.openxmlformats-officedocument.presentationml.tags+xml"/>
  <Override PartName="/ppt/notesSlides/notesSlide256.xml" ContentType="application/vnd.openxmlformats-officedocument.presentationml.notesSlide+xml"/>
  <Override PartName="/ppt/tags/tag307.xml" ContentType="application/vnd.openxmlformats-officedocument.presentationml.tags+xml"/>
  <Override PartName="/ppt/notesSlides/notesSlide257.xml" ContentType="application/vnd.openxmlformats-officedocument.presentationml.notesSlide+xml"/>
  <Override PartName="/ppt/tags/tag308.xml" ContentType="application/vnd.openxmlformats-officedocument.presentationml.tags+xml"/>
  <Override PartName="/ppt/notesSlides/notesSlide258.xml" ContentType="application/vnd.openxmlformats-officedocument.presentationml.notesSlide+xml"/>
  <Override PartName="/ppt/tags/tag309.xml" ContentType="application/vnd.openxmlformats-officedocument.presentationml.tags+xml"/>
  <Override PartName="/ppt/notesSlides/notesSlide259.xml" ContentType="application/vnd.openxmlformats-officedocument.presentationml.notesSlide+xml"/>
  <Override PartName="/ppt/tags/tag310.xml" ContentType="application/vnd.openxmlformats-officedocument.presentationml.tags+xml"/>
  <Override PartName="/ppt/notesSlides/notesSlide260.xml" ContentType="application/vnd.openxmlformats-officedocument.presentationml.notesSlide+xml"/>
  <Override PartName="/ppt/tags/tag311.xml" ContentType="application/vnd.openxmlformats-officedocument.presentationml.tags+xml"/>
  <Override PartName="/ppt/notesSlides/notesSlide261.xml" ContentType="application/vnd.openxmlformats-officedocument.presentationml.notesSlide+xml"/>
  <Override PartName="/ppt/tags/tag312.xml" ContentType="application/vnd.openxmlformats-officedocument.presentationml.tags+xml"/>
  <Override PartName="/ppt/notesSlides/notesSlide262.xml" ContentType="application/vnd.openxmlformats-officedocument.presentationml.notesSlide+xml"/>
  <Override PartName="/ppt/tags/tag313.xml" ContentType="application/vnd.openxmlformats-officedocument.presentationml.tags+xml"/>
  <Override PartName="/ppt/notesSlides/notesSlide263.xml" ContentType="application/vnd.openxmlformats-officedocument.presentationml.notesSlide+xml"/>
  <Override PartName="/ppt/tags/tag314.xml" ContentType="application/vnd.openxmlformats-officedocument.presentationml.tags+xml"/>
  <Override PartName="/ppt/notesSlides/notesSlide264.xml" ContentType="application/vnd.openxmlformats-officedocument.presentationml.notesSlide+xml"/>
  <Override PartName="/ppt/tags/tag315.xml" ContentType="application/vnd.openxmlformats-officedocument.presentationml.tags+xml"/>
  <Override PartName="/ppt/notesSlides/notesSlide265.xml" ContentType="application/vnd.openxmlformats-officedocument.presentationml.notesSlide+xml"/>
  <Override PartName="/ppt/tags/tag316.xml" ContentType="application/vnd.openxmlformats-officedocument.presentationml.tags+xml"/>
  <Override PartName="/ppt/notesSlides/notesSlide266.xml" ContentType="application/vnd.openxmlformats-officedocument.presentationml.notesSlide+xml"/>
  <Override PartName="/ppt/tags/tag317.xml" ContentType="application/vnd.openxmlformats-officedocument.presentationml.tags+xml"/>
  <Override PartName="/ppt/notesSlides/notesSlide267.xml" ContentType="application/vnd.openxmlformats-officedocument.presentationml.notesSlide+xml"/>
  <Override PartName="/ppt/tags/tag318.xml" ContentType="application/vnd.openxmlformats-officedocument.presentationml.tags+xml"/>
  <Override PartName="/ppt/notesSlides/notesSlide268.xml" ContentType="application/vnd.openxmlformats-officedocument.presentationml.notesSlide+xml"/>
  <Override PartName="/ppt/tags/tag319.xml" ContentType="application/vnd.openxmlformats-officedocument.presentationml.tags+xml"/>
  <Override PartName="/ppt/notesSlides/notesSlide269.xml" ContentType="application/vnd.openxmlformats-officedocument.presentationml.notesSlide+xml"/>
  <Override PartName="/ppt/tags/tag320.xml" ContentType="application/vnd.openxmlformats-officedocument.presentationml.tags+xml"/>
  <Override PartName="/ppt/notesSlides/notesSlide270.xml" ContentType="application/vnd.openxmlformats-officedocument.presentationml.notesSlide+xml"/>
  <Override PartName="/ppt/tags/tag321.xml" ContentType="application/vnd.openxmlformats-officedocument.presentationml.tags+xml"/>
  <Override PartName="/ppt/notesSlides/notesSlide271.xml" ContentType="application/vnd.openxmlformats-officedocument.presentationml.notesSlide+xml"/>
  <Override PartName="/ppt/tags/tag322.xml" ContentType="application/vnd.openxmlformats-officedocument.presentationml.tags+xml"/>
  <Override PartName="/ppt/notesSlides/notesSlide272.xml" ContentType="application/vnd.openxmlformats-officedocument.presentationml.notesSlide+xml"/>
  <Override PartName="/ppt/tags/tag323.xml" ContentType="application/vnd.openxmlformats-officedocument.presentationml.tags+xml"/>
  <Override PartName="/ppt/notesSlides/notesSlide273.xml" ContentType="application/vnd.openxmlformats-officedocument.presentationml.notesSlide+xml"/>
  <Override PartName="/ppt/tags/tag324.xml" ContentType="application/vnd.openxmlformats-officedocument.presentationml.tags+xml"/>
  <Override PartName="/ppt/notesSlides/notesSlide274.xml" ContentType="application/vnd.openxmlformats-officedocument.presentationml.notesSlide+xml"/>
  <Override PartName="/ppt/tags/tag325.xml" ContentType="application/vnd.openxmlformats-officedocument.presentationml.tags+xml"/>
  <Override PartName="/ppt/notesSlides/notesSlide275.xml" ContentType="application/vnd.openxmlformats-officedocument.presentationml.notesSlide+xml"/>
  <Override PartName="/ppt/tags/tag326.xml" ContentType="application/vnd.openxmlformats-officedocument.presentationml.tags+xml"/>
  <Override PartName="/ppt/notesSlides/notesSlide276.xml" ContentType="application/vnd.openxmlformats-officedocument.presentationml.notesSlide+xml"/>
  <Override PartName="/ppt/tags/tag327.xml" ContentType="application/vnd.openxmlformats-officedocument.presentationml.tags+xml"/>
  <Override PartName="/ppt/notesSlides/notesSlide277.xml" ContentType="application/vnd.openxmlformats-officedocument.presentationml.notesSlide+xml"/>
  <Override PartName="/ppt/tags/tag328.xml" ContentType="application/vnd.openxmlformats-officedocument.presentationml.tags+xml"/>
  <Override PartName="/ppt/notesSlides/notesSlide278.xml" ContentType="application/vnd.openxmlformats-officedocument.presentationml.notesSlide+xml"/>
  <Override PartName="/ppt/tags/tag329.xml" ContentType="application/vnd.openxmlformats-officedocument.presentationml.tags+xml"/>
  <Override PartName="/ppt/notesSlides/notesSlide279.xml" ContentType="application/vnd.openxmlformats-officedocument.presentationml.notesSlide+xml"/>
  <Override PartName="/ppt/tags/tag330.xml" ContentType="application/vnd.openxmlformats-officedocument.presentationml.tags+xml"/>
  <Override PartName="/ppt/notesSlides/notesSlide280.xml" ContentType="application/vnd.openxmlformats-officedocument.presentationml.notesSlide+xml"/>
  <Override PartName="/ppt/tags/tag331.xml" ContentType="application/vnd.openxmlformats-officedocument.presentationml.tags+xml"/>
  <Override PartName="/ppt/notesSlides/notesSlide281.xml" ContentType="application/vnd.openxmlformats-officedocument.presentationml.notesSlide+xml"/>
  <Override PartName="/ppt/tags/tag332.xml" ContentType="application/vnd.openxmlformats-officedocument.presentationml.tags+xml"/>
  <Override PartName="/ppt/notesSlides/notesSlide282.xml" ContentType="application/vnd.openxmlformats-officedocument.presentationml.notesSlide+xml"/>
  <Override PartName="/ppt/tags/tag333.xml" ContentType="application/vnd.openxmlformats-officedocument.presentationml.tags+xml"/>
  <Override PartName="/ppt/notesSlides/notesSlide283.xml" ContentType="application/vnd.openxmlformats-officedocument.presentationml.notesSlide+xml"/>
  <Override PartName="/ppt/tags/tag334.xml" ContentType="application/vnd.openxmlformats-officedocument.presentationml.tags+xml"/>
  <Override PartName="/ppt/notesSlides/notesSlide284.xml" ContentType="application/vnd.openxmlformats-officedocument.presentationml.notesSlide+xml"/>
  <Override PartName="/ppt/tags/tag335.xml" ContentType="application/vnd.openxmlformats-officedocument.presentationml.tags+xml"/>
  <Override PartName="/ppt/notesSlides/notesSlide285.xml" ContentType="application/vnd.openxmlformats-officedocument.presentationml.notesSlide+xml"/>
  <Override PartName="/ppt/tags/tag336.xml" ContentType="application/vnd.openxmlformats-officedocument.presentationml.tags+xml"/>
  <Override PartName="/ppt/notesSlides/notesSlide286.xml" ContentType="application/vnd.openxmlformats-officedocument.presentationml.notesSlide+xml"/>
  <Override PartName="/ppt/tags/tag337.xml" ContentType="application/vnd.openxmlformats-officedocument.presentationml.tags+xml"/>
  <Override PartName="/ppt/notesSlides/notesSlide287.xml" ContentType="application/vnd.openxmlformats-officedocument.presentationml.notesSlide+xml"/>
  <Override PartName="/ppt/tags/tag338.xml" ContentType="application/vnd.openxmlformats-officedocument.presentationml.tags+xml"/>
  <Override PartName="/ppt/notesSlides/notesSlide288.xml" ContentType="application/vnd.openxmlformats-officedocument.presentationml.notesSlide+xml"/>
  <Override PartName="/ppt/tags/tag339.xml" ContentType="application/vnd.openxmlformats-officedocument.presentationml.tags+xml"/>
  <Override PartName="/ppt/notesSlides/notesSlide289.xml" ContentType="application/vnd.openxmlformats-officedocument.presentationml.notesSlide+xml"/>
  <Override PartName="/ppt/tags/tag340.xml" ContentType="application/vnd.openxmlformats-officedocument.presentationml.tags+xml"/>
  <Override PartName="/ppt/notesSlides/notesSlide290.xml" ContentType="application/vnd.openxmlformats-officedocument.presentationml.notesSlide+xml"/>
  <Override PartName="/ppt/tags/tag341.xml" ContentType="application/vnd.openxmlformats-officedocument.presentationml.tags+xml"/>
  <Override PartName="/ppt/notesSlides/notesSlide291.xml" ContentType="application/vnd.openxmlformats-officedocument.presentationml.notesSlide+xml"/>
  <Override PartName="/ppt/tags/tag342.xml" ContentType="application/vnd.openxmlformats-officedocument.presentationml.tags+xml"/>
  <Override PartName="/ppt/notesSlides/notesSlide292.xml" ContentType="application/vnd.openxmlformats-officedocument.presentationml.notesSlide+xml"/>
  <Override PartName="/ppt/tags/tag343.xml" ContentType="application/vnd.openxmlformats-officedocument.presentationml.tags+xml"/>
  <Override PartName="/ppt/notesSlides/notesSlide293.xml" ContentType="application/vnd.openxmlformats-officedocument.presentationml.notesSlide+xml"/>
  <Override PartName="/ppt/tags/tag344.xml" ContentType="application/vnd.openxmlformats-officedocument.presentationml.tags+xml"/>
  <Override PartName="/ppt/notesSlides/notesSlide294.xml" ContentType="application/vnd.openxmlformats-officedocument.presentationml.notesSlide+xml"/>
  <Override PartName="/ppt/tags/tag345.xml" ContentType="application/vnd.openxmlformats-officedocument.presentationml.tags+xml"/>
  <Override PartName="/ppt/notesSlides/notesSlide295.xml" ContentType="application/vnd.openxmlformats-officedocument.presentationml.notesSlide+xml"/>
  <Override PartName="/ppt/tags/tag346.xml" ContentType="application/vnd.openxmlformats-officedocument.presentationml.tags+xml"/>
  <Override PartName="/ppt/notesSlides/notesSlide296.xml" ContentType="application/vnd.openxmlformats-officedocument.presentationml.notesSlide+xml"/>
  <Override PartName="/ppt/tags/tag347.xml" ContentType="application/vnd.openxmlformats-officedocument.presentationml.tags+xml"/>
  <Override PartName="/ppt/notesSlides/notesSlide297.xml" ContentType="application/vnd.openxmlformats-officedocument.presentationml.notesSlide+xml"/>
  <Override PartName="/ppt/tags/tag348.xml" ContentType="application/vnd.openxmlformats-officedocument.presentationml.tags+xml"/>
  <Override PartName="/ppt/notesSlides/notesSlide298.xml" ContentType="application/vnd.openxmlformats-officedocument.presentationml.notesSlide+xml"/>
  <Override PartName="/ppt/tags/tag349.xml" ContentType="application/vnd.openxmlformats-officedocument.presentationml.tags+xml"/>
  <Override PartName="/ppt/notesSlides/notesSlide299.xml" ContentType="application/vnd.openxmlformats-officedocument.presentationml.notesSlide+xml"/>
  <Override PartName="/ppt/tags/tag350.xml" ContentType="application/vnd.openxmlformats-officedocument.presentationml.tags+xml"/>
  <Override PartName="/ppt/notesSlides/notesSlide300.xml" ContentType="application/vnd.openxmlformats-officedocument.presentationml.notesSlide+xml"/>
  <Override PartName="/ppt/tags/tag351.xml" ContentType="application/vnd.openxmlformats-officedocument.presentationml.tags+xml"/>
  <Override PartName="/ppt/notesSlides/notesSlide301.xml" ContentType="application/vnd.openxmlformats-officedocument.presentationml.notesSlide+xml"/>
  <Override PartName="/ppt/tags/tag352.xml" ContentType="application/vnd.openxmlformats-officedocument.presentationml.tags+xml"/>
  <Override PartName="/ppt/notesSlides/notesSlide302.xml" ContentType="application/vnd.openxmlformats-officedocument.presentationml.notesSlide+xml"/>
  <Override PartName="/ppt/tags/tag353.xml" ContentType="application/vnd.openxmlformats-officedocument.presentationml.tags+xml"/>
  <Override PartName="/ppt/notesSlides/notesSlide303.xml" ContentType="application/vnd.openxmlformats-officedocument.presentationml.notesSlide+xml"/>
  <Override PartName="/ppt/tags/tag354.xml" ContentType="application/vnd.openxmlformats-officedocument.presentationml.tags+xml"/>
  <Override PartName="/ppt/notesSlides/notesSlide304.xml" ContentType="application/vnd.openxmlformats-officedocument.presentationml.notesSlide+xml"/>
  <Override PartName="/ppt/tags/tag355.xml" ContentType="application/vnd.openxmlformats-officedocument.presentationml.tags+xml"/>
  <Override PartName="/ppt/notesSlides/notesSlide305.xml" ContentType="application/vnd.openxmlformats-officedocument.presentationml.notesSlide+xml"/>
  <Override PartName="/ppt/tags/tag356.xml" ContentType="application/vnd.openxmlformats-officedocument.presentationml.tags+xml"/>
  <Override PartName="/ppt/notesSlides/notesSlide306.xml" ContentType="application/vnd.openxmlformats-officedocument.presentationml.notesSlide+xml"/>
  <Override PartName="/ppt/tags/tag357.xml" ContentType="application/vnd.openxmlformats-officedocument.presentationml.tags+xml"/>
  <Override PartName="/ppt/notesSlides/notesSlide307.xml" ContentType="application/vnd.openxmlformats-officedocument.presentationml.notesSlide+xml"/>
  <Override PartName="/ppt/tags/tag358.xml" ContentType="application/vnd.openxmlformats-officedocument.presentationml.tags+xml"/>
  <Override PartName="/ppt/notesSlides/notesSlide308.xml" ContentType="application/vnd.openxmlformats-officedocument.presentationml.notesSlide+xml"/>
  <Override PartName="/ppt/tags/tag359.xml" ContentType="application/vnd.openxmlformats-officedocument.presentationml.tags+xml"/>
  <Override PartName="/ppt/notesSlides/notesSlide309.xml" ContentType="application/vnd.openxmlformats-officedocument.presentationml.notesSlide+xml"/>
  <Override PartName="/ppt/tags/tag360.xml" ContentType="application/vnd.openxmlformats-officedocument.presentationml.tags+xml"/>
  <Override PartName="/ppt/notesSlides/notesSlide310.xml" ContentType="application/vnd.openxmlformats-officedocument.presentationml.notesSlide+xml"/>
  <Override PartName="/ppt/tags/tag361.xml" ContentType="application/vnd.openxmlformats-officedocument.presentationml.tags+xml"/>
  <Override PartName="/ppt/notesSlides/notesSlide311.xml" ContentType="application/vnd.openxmlformats-officedocument.presentationml.notesSlide+xml"/>
  <Override PartName="/ppt/tags/tag362.xml" ContentType="application/vnd.openxmlformats-officedocument.presentationml.tags+xml"/>
  <Override PartName="/ppt/notesSlides/notesSlide312.xml" ContentType="application/vnd.openxmlformats-officedocument.presentationml.notesSlide+xml"/>
  <Override PartName="/ppt/tags/tag363.xml" ContentType="application/vnd.openxmlformats-officedocument.presentationml.tags+xml"/>
  <Override PartName="/ppt/notesSlides/notesSlide313.xml" ContentType="application/vnd.openxmlformats-officedocument.presentationml.notesSlide+xml"/>
  <Override PartName="/ppt/tags/tag364.xml" ContentType="application/vnd.openxmlformats-officedocument.presentationml.tags+xml"/>
  <Override PartName="/ppt/notesSlides/notesSlide314.xml" ContentType="application/vnd.openxmlformats-officedocument.presentationml.notesSlide+xml"/>
  <Override PartName="/ppt/tags/tag365.xml" ContentType="application/vnd.openxmlformats-officedocument.presentationml.tags+xml"/>
  <Override PartName="/ppt/notesSlides/notesSlide315.xml" ContentType="application/vnd.openxmlformats-officedocument.presentationml.notesSlide+xml"/>
  <Override PartName="/ppt/tags/tag366.xml" ContentType="application/vnd.openxmlformats-officedocument.presentationml.tags+xml"/>
  <Override PartName="/ppt/notesSlides/notesSlide316.xml" ContentType="application/vnd.openxmlformats-officedocument.presentationml.notesSlide+xml"/>
  <Override PartName="/ppt/tags/tag367.xml" ContentType="application/vnd.openxmlformats-officedocument.presentationml.tags+xml"/>
  <Override PartName="/ppt/notesSlides/notesSlide317.xml" ContentType="application/vnd.openxmlformats-officedocument.presentationml.notesSlide+xml"/>
  <Override PartName="/ppt/tags/tag368.xml" ContentType="application/vnd.openxmlformats-officedocument.presentationml.tags+xml"/>
  <Override PartName="/ppt/notesSlides/notesSlide318.xml" ContentType="application/vnd.openxmlformats-officedocument.presentationml.notesSlide+xml"/>
  <Override PartName="/ppt/tags/tag369.xml" ContentType="application/vnd.openxmlformats-officedocument.presentationml.tags+xml"/>
  <Override PartName="/ppt/notesSlides/notesSlide319.xml" ContentType="application/vnd.openxmlformats-officedocument.presentationml.notesSlide+xml"/>
  <Override PartName="/ppt/tags/tag370.xml" ContentType="application/vnd.openxmlformats-officedocument.presentationml.tags+xml"/>
  <Override PartName="/ppt/notesSlides/notesSlide320.xml" ContentType="application/vnd.openxmlformats-officedocument.presentationml.notesSlide+xml"/>
  <Override PartName="/ppt/tags/tag371.xml" ContentType="application/vnd.openxmlformats-officedocument.presentationml.tags+xml"/>
  <Override PartName="/ppt/notesSlides/notesSlide321.xml" ContentType="application/vnd.openxmlformats-officedocument.presentationml.notesSlide+xml"/>
  <Override PartName="/ppt/tags/tag372.xml" ContentType="application/vnd.openxmlformats-officedocument.presentationml.tags+xml"/>
  <Override PartName="/ppt/notesSlides/notesSlide322.xml" ContentType="application/vnd.openxmlformats-officedocument.presentationml.notesSlide+xml"/>
  <Override PartName="/ppt/tags/tag373.xml" ContentType="application/vnd.openxmlformats-officedocument.presentationml.tags+xml"/>
  <Override PartName="/ppt/notesSlides/notesSlide323.xml" ContentType="application/vnd.openxmlformats-officedocument.presentationml.notesSlide+xml"/>
  <Override PartName="/ppt/tags/tag374.xml" ContentType="application/vnd.openxmlformats-officedocument.presentationml.tags+xml"/>
  <Override PartName="/ppt/notesSlides/notesSlide324.xml" ContentType="application/vnd.openxmlformats-officedocument.presentationml.notesSlide+xml"/>
  <Override PartName="/ppt/tags/tag375.xml" ContentType="application/vnd.openxmlformats-officedocument.presentationml.tags+xml"/>
  <Override PartName="/ppt/notesSlides/notesSlide325.xml" ContentType="application/vnd.openxmlformats-officedocument.presentationml.notesSlide+xml"/>
  <Override PartName="/ppt/tags/tag376.xml" ContentType="application/vnd.openxmlformats-officedocument.presentationml.tags+xml"/>
  <Override PartName="/ppt/notesSlides/notesSlide326.xml" ContentType="application/vnd.openxmlformats-officedocument.presentationml.notesSlide+xml"/>
  <Override PartName="/ppt/tags/tag377.xml" ContentType="application/vnd.openxmlformats-officedocument.presentationml.tags+xml"/>
  <Override PartName="/ppt/notesSlides/notesSlide327.xml" ContentType="application/vnd.openxmlformats-officedocument.presentationml.notesSlide+xml"/>
  <Override PartName="/ppt/tags/tag378.xml" ContentType="application/vnd.openxmlformats-officedocument.presentationml.tags+xml"/>
  <Override PartName="/ppt/notesSlides/notesSlide328.xml" ContentType="application/vnd.openxmlformats-officedocument.presentationml.notesSlide+xml"/>
  <Override PartName="/ppt/tags/tag379.xml" ContentType="application/vnd.openxmlformats-officedocument.presentationml.tags+xml"/>
  <Override PartName="/ppt/notesSlides/notesSlide329.xml" ContentType="application/vnd.openxmlformats-officedocument.presentationml.notesSlide+xml"/>
  <Override PartName="/ppt/tags/tag380.xml" ContentType="application/vnd.openxmlformats-officedocument.presentationml.tags+xml"/>
  <Override PartName="/ppt/notesSlides/notesSlide330.xml" ContentType="application/vnd.openxmlformats-officedocument.presentationml.notesSlide+xml"/>
  <Override PartName="/ppt/tags/tag381.xml" ContentType="application/vnd.openxmlformats-officedocument.presentationml.tags+xml"/>
  <Override PartName="/ppt/notesSlides/notesSlide331.xml" ContentType="application/vnd.openxmlformats-officedocument.presentationml.notesSlide+xml"/>
  <Override PartName="/ppt/tags/tag382.xml" ContentType="application/vnd.openxmlformats-officedocument.presentationml.tags+xml"/>
  <Override PartName="/ppt/notesSlides/notesSlide332.xml" ContentType="application/vnd.openxmlformats-officedocument.presentationml.notesSlide+xml"/>
  <Override PartName="/ppt/tags/tag383.xml" ContentType="application/vnd.openxmlformats-officedocument.presentationml.tags+xml"/>
  <Override PartName="/ppt/notesSlides/notesSlide333.xml" ContentType="application/vnd.openxmlformats-officedocument.presentationml.notesSlide+xml"/>
  <Override PartName="/ppt/tags/tag384.xml" ContentType="application/vnd.openxmlformats-officedocument.presentationml.tags+xml"/>
  <Override PartName="/ppt/notesSlides/notesSlide334.xml" ContentType="application/vnd.openxmlformats-officedocument.presentationml.notesSlide+xml"/>
  <Override PartName="/ppt/tags/tag385.xml" ContentType="application/vnd.openxmlformats-officedocument.presentationml.tags+xml"/>
  <Override PartName="/ppt/notesSlides/notesSlide335.xml" ContentType="application/vnd.openxmlformats-officedocument.presentationml.notesSlide+xml"/>
  <Override PartName="/ppt/tags/tag386.xml" ContentType="application/vnd.openxmlformats-officedocument.presentationml.tags+xml"/>
  <Override PartName="/ppt/notesSlides/notesSlide336.xml" ContentType="application/vnd.openxmlformats-officedocument.presentationml.notesSlide+xml"/>
  <Override PartName="/ppt/tags/tag387.xml" ContentType="application/vnd.openxmlformats-officedocument.presentationml.tags+xml"/>
  <Override PartName="/ppt/notesSlides/notesSlide337.xml" ContentType="application/vnd.openxmlformats-officedocument.presentationml.notesSlide+xml"/>
  <Override PartName="/ppt/tags/tag388.xml" ContentType="application/vnd.openxmlformats-officedocument.presentationml.tags+xml"/>
  <Override PartName="/ppt/notesSlides/notesSlide338.xml" ContentType="application/vnd.openxmlformats-officedocument.presentationml.notesSlide+xml"/>
  <Override PartName="/ppt/tags/tag389.xml" ContentType="application/vnd.openxmlformats-officedocument.presentationml.tags+xml"/>
  <Override PartName="/ppt/notesSlides/notesSlide339.xml" ContentType="application/vnd.openxmlformats-officedocument.presentationml.notesSlide+xml"/>
  <Override PartName="/ppt/tags/tag390.xml" ContentType="application/vnd.openxmlformats-officedocument.presentationml.tags+xml"/>
  <Override PartName="/ppt/notesSlides/notesSlide340.xml" ContentType="application/vnd.openxmlformats-officedocument.presentationml.notesSlide+xml"/>
  <Override PartName="/ppt/tags/tag391.xml" ContentType="application/vnd.openxmlformats-officedocument.presentationml.tags+xml"/>
  <Override PartName="/ppt/notesSlides/notesSlide341.xml" ContentType="application/vnd.openxmlformats-officedocument.presentationml.notesSlide+xml"/>
  <Override PartName="/ppt/tags/tag392.xml" ContentType="application/vnd.openxmlformats-officedocument.presentationml.tags+xml"/>
  <Override PartName="/ppt/notesSlides/notesSlide342.xml" ContentType="application/vnd.openxmlformats-officedocument.presentationml.notesSlide+xml"/>
  <Override PartName="/ppt/tags/tag393.xml" ContentType="application/vnd.openxmlformats-officedocument.presentationml.tags+xml"/>
  <Override PartName="/ppt/notesSlides/notesSlide343.xml" ContentType="application/vnd.openxmlformats-officedocument.presentationml.notesSlide+xml"/>
  <Override PartName="/ppt/tags/tag394.xml" ContentType="application/vnd.openxmlformats-officedocument.presentationml.tags+xml"/>
  <Override PartName="/ppt/notesSlides/notesSlide344.xml" ContentType="application/vnd.openxmlformats-officedocument.presentationml.notesSlide+xml"/>
  <Override PartName="/ppt/tags/tag395.xml" ContentType="application/vnd.openxmlformats-officedocument.presentationml.tags+xml"/>
  <Override PartName="/ppt/notesSlides/notesSlide345.xml" ContentType="application/vnd.openxmlformats-officedocument.presentationml.notesSlide+xml"/>
  <Override PartName="/ppt/tags/tag396.xml" ContentType="application/vnd.openxmlformats-officedocument.presentationml.tags+xml"/>
  <Override PartName="/ppt/notesSlides/notesSlide346.xml" ContentType="application/vnd.openxmlformats-officedocument.presentationml.notesSlide+xml"/>
  <Override PartName="/ppt/tags/tag397.xml" ContentType="application/vnd.openxmlformats-officedocument.presentationml.tags+xml"/>
  <Override PartName="/ppt/notesSlides/notesSlide347.xml" ContentType="application/vnd.openxmlformats-officedocument.presentationml.notesSlide+xml"/>
  <Override PartName="/ppt/tags/tag398.xml" ContentType="application/vnd.openxmlformats-officedocument.presentationml.tags+xml"/>
  <Override PartName="/ppt/notesSlides/notesSlide348.xml" ContentType="application/vnd.openxmlformats-officedocument.presentationml.notesSlide+xml"/>
  <Override PartName="/ppt/tags/tag399.xml" ContentType="application/vnd.openxmlformats-officedocument.presentationml.tags+xml"/>
  <Override PartName="/ppt/notesSlides/notesSlide349.xml" ContentType="application/vnd.openxmlformats-officedocument.presentationml.notesSlide+xml"/>
  <Override PartName="/ppt/tags/tag400.xml" ContentType="application/vnd.openxmlformats-officedocument.presentationml.tags+xml"/>
  <Override PartName="/ppt/notesSlides/notesSlide350.xml" ContentType="application/vnd.openxmlformats-officedocument.presentationml.notesSlide+xml"/>
  <Override PartName="/ppt/tags/tag401.xml" ContentType="application/vnd.openxmlformats-officedocument.presentationml.tags+xml"/>
  <Override PartName="/ppt/notesSlides/notesSlide351.xml" ContentType="application/vnd.openxmlformats-officedocument.presentationml.notesSlide+xml"/>
  <Override PartName="/ppt/tags/tag402.xml" ContentType="application/vnd.openxmlformats-officedocument.presentationml.tags+xml"/>
  <Override PartName="/ppt/notesSlides/notesSlide352.xml" ContentType="application/vnd.openxmlformats-officedocument.presentationml.notesSlide+xml"/>
  <Override PartName="/ppt/tags/tag403.xml" ContentType="application/vnd.openxmlformats-officedocument.presentationml.tags+xml"/>
  <Override PartName="/ppt/notesSlides/notesSlide353.xml" ContentType="application/vnd.openxmlformats-officedocument.presentationml.notesSlide+xml"/>
  <Override PartName="/ppt/tags/tag404.xml" ContentType="application/vnd.openxmlformats-officedocument.presentationml.tags+xml"/>
  <Override PartName="/ppt/notesSlides/notesSlide354.xml" ContentType="application/vnd.openxmlformats-officedocument.presentationml.notesSlide+xml"/>
  <Override PartName="/ppt/tags/tag405.xml" ContentType="application/vnd.openxmlformats-officedocument.presentationml.tags+xml"/>
  <Override PartName="/ppt/notesSlides/notesSlide355.xml" ContentType="application/vnd.openxmlformats-officedocument.presentationml.notesSlide+xml"/>
  <Override PartName="/ppt/tags/tag406.xml" ContentType="application/vnd.openxmlformats-officedocument.presentationml.tags+xml"/>
  <Override PartName="/ppt/notesSlides/notesSlide356.xml" ContentType="application/vnd.openxmlformats-officedocument.presentationml.notesSlide+xml"/>
  <Override PartName="/ppt/tags/tag407.xml" ContentType="application/vnd.openxmlformats-officedocument.presentationml.tags+xml"/>
  <Override PartName="/ppt/notesSlides/notesSlide357.xml" ContentType="application/vnd.openxmlformats-officedocument.presentationml.notesSlide+xml"/>
  <Override PartName="/ppt/tags/tag408.xml" ContentType="application/vnd.openxmlformats-officedocument.presentationml.tags+xml"/>
  <Override PartName="/ppt/notesSlides/notesSlide358.xml" ContentType="application/vnd.openxmlformats-officedocument.presentationml.notesSlide+xml"/>
  <Override PartName="/ppt/tags/tag409.xml" ContentType="application/vnd.openxmlformats-officedocument.presentationml.tags+xml"/>
  <Override PartName="/ppt/notesSlides/notesSlide359.xml" ContentType="application/vnd.openxmlformats-officedocument.presentationml.notesSlide+xml"/>
  <Override PartName="/ppt/tags/tag410.xml" ContentType="application/vnd.openxmlformats-officedocument.presentationml.tags+xml"/>
  <Override PartName="/ppt/notesSlides/notesSlide360.xml" ContentType="application/vnd.openxmlformats-officedocument.presentationml.notesSlide+xml"/>
  <Override PartName="/ppt/tags/tag411.xml" ContentType="application/vnd.openxmlformats-officedocument.presentationml.tags+xml"/>
  <Override PartName="/ppt/notesSlides/notesSlide361.xml" ContentType="application/vnd.openxmlformats-officedocument.presentationml.notesSlide+xml"/>
  <Override PartName="/ppt/tags/tag412.xml" ContentType="application/vnd.openxmlformats-officedocument.presentationml.tags+xml"/>
  <Override PartName="/ppt/notesSlides/notesSlide362.xml" ContentType="application/vnd.openxmlformats-officedocument.presentationml.notesSlide+xml"/>
  <Override PartName="/ppt/tags/tag413.xml" ContentType="application/vnd.openxmlformats-officedocument.presentationml.tags+xml"/>
  <Override PartName="/ppt/notesSlides/notesSlide363.xml" ContentType="application/vnd.openxmlformats-officedocument.presentationml.notesSlide+xml"/>
  <Override PartName="/ppt/tags/tag414.xml" ContentType="application/vnd.openxmlformats-officedocument.presentationml.tags+xml"/>
  <Override PartName="/ppt/notesSlides/notesSlide364.xml" ContentType="application/vnd.openxmlformats-officedocument.presentationml.notesSlide+xml"/>
  <Override PartName="/ppt/tags/tag415.xml" ContentType="application/vnd.openxmlformats-officedocument.presentationml.tags+xml"/>
  <Override PartName="/ppt/notesSlides/notesSlide365.xml" ContentType="application/vnd.openxmlformats-officedocument.presentationml.notesSlide+xml"/>
  <Override PartName="/ppt/tags/tag416.xml" ContentType="application/vnd.openxmlformats-officedocument.presentationml.tags+xml"/>
  <Override PartName="/ppt/notesSlides/notesSlide366.xml" ContentType="application/vnd.openxmlformats-officedocument.presentationml.notesSlide+xml"/>
  <Override PartName="/ppt/tags/tag417.xml" ContentType="application/vnd.openxmlformats-officedocument.presentationml.tags+xml"/>
  <Override PartName="/ppt/notesSlides/notesSlide367.xml" ContentType="application/vnd.openxmlformats-officedocument.presentationml.notesSlide+xml"/>
  <Override PartName="/ppt/tags/tag418.xml" ContentType="application/vnd.openxmlformats-officedocument.presentationml.tags+xml"/>
  <Override PartName="/ppt/notesSlides/notesSlide368.xml" ContentType="application/vnd.openxmlformats-officedocument.presentationml.notesSlide+xml"/>
  <Override PartName="/ppt/tags/tag419.xml" ContentType="application/vnd.openxmlformats-officedocument.presentationml.tags+xml"/>
  <Override PartName="/ppt/notesSlides/notesSlide369.xml" ContentType="application/vnd.openxmlformats-officedocument.presentationml.notesSlide+xml"/>
  <Override PartName="/ppt/tags/tag420.xml" ContentType="application/vnd.openxmlformats-officedocument.presentationml.tags+xml"/>
  <Override PartName="/ppt/notesSlides/notesSlide370.xml" ContentType="application/vnd.openxmlformats-officedocument.presentationml.notesSlide+xml"/>
  <Override PartName="/ppt/tags/tag421.xml" ContentType="application/vnd.openxmlformats-officedocument.presentationml.tags+xml"/>
  <Override PartName="/ppt/notesSlides/notesSlide371.xml" ContentType="application/vnd.openxmlformats-officedocument.presentationml.notesSlide+xml"/>
  <Override PartName="/ppt/tags/tag422.xml" ContentType="application/vnd.openxmlformats-officedocument.presentationml.tags+xml"/>
  <Override PartName="/ppt/notesSlides/notesSlide372.xml" ContentType="application/vnd.openxmlformats-officedocument.presentationml.notesSlide+xml"/>
  <Override PartName="/ppt/tags/tag423.xml" ContentType="application/vnd.openxmlformats-officedocument.presentationml.tags+xml"/>
  <Override PartName="/ppt/notesSlides/notesSlide373.xml" ContentType="application/vnd.openxmlformats-officedocument.presentationml.notesSlide+xml"/>
  <Override PartName="/ppt/tags/tag424.xml" ContentType="application/vnd.openxmlformats-officedocument.presentationml.tags+xml"/>
  <Override PartName="/ppt/notesSlides/notesSlide374.xml" ContentType="application/vnd.openxmlformats-officedocument.presentationml.notesSlide+xml"/>
  <Override PartName="/ppt/tags/tag425.xml" ContentType="application/vnd.openxmlformats-officedocument.presentationml.tags+xml"/>
  <Override PartName="/ppt/notesSlides/notesSlide375.xml" ContentType="application/vnd.openxmlformats-officedocument.presentationml.notesSlide+xml"/>
  <Override PartName="/ppt/tags/tag426.xml" ContentType="application/vnd.openxmlformats-officedocument.presentationml.tags+xml"/>
  <Override PartName="/ppt/notesSlides/notesSlide376.xml" ContentType="application/vnd.openxmlformats-officedocument.presentationml.notesSlide+xml"/>
  <Override PartName="/ppt/tags/tag427.xml" ContentType="application/vnd.openxmlformats-officedocument.presentationml.tags+xml"/>
  <Override PartName="/ppt/notesSlides/notesSlide377.xml" ContentType="application/vnd.openxmlformats-officedocument.presentationml.notesSlide+xml"/>
  <Override PartName="/ppt/tags/tag428.xml" ContentType="application/vnd.openxmlformats-officedocument.presentationml.tags+xml"/>
  <Override PartName="/ppt/notesSlides/notesSlide378.xml" ContentType="application/vnd.openxmlformats-officedocument.presentationml.notesSlide+xml"/>
  <Override PartName="/ppt/tags/tag429.xml" ContentType="application/vnd.openxmlformats-officedocument.presentationml.tags+xml"/>
  <Override PartName="/ppt/notesSlides/notesSlide379.xml" ContentType="application/vnd.openxmlformats-officedocument.presentationml.notesSlide+xml"/>
  <Override PartName="/ppt/tags/tag430.xml" ContentType="application/vnd.openxmlformats-officedocument.presentationml.tags+xml"/>
  <Override PartName="/ppt/notesSlides/notesSlide380.xml" ContentType="application/vnd.openxmlformats-officedocument.presentationml.notesSlide+xml"/>
  <Override PartName="/ppt/tags/tag431.xml" ContentType="application/vnd.openxmlformats-officedocument.presentationml.tags+xml"/>
  <Override PartName="/ppt/notesSlides/notesSlide381.xml" ContentType="application/vnd.openxmlformats-officedocument.presentationml.notesSlide+xml"/>
  <Override PartName="/ppt/tags/tag432.xml" ContentType="application/vnd.openxmlformats-officedocument.presentationml.tags+xml"/>
  <Override PartName="/ppt/notesSlides/notesSlide382.xml" ContentType="application/vnd.openxmlformats-officedocument.presentationml.notesSlide+xml"/>
  <Override PartName="/ppt/tags/tag433.xml" ContentType="application/vnd.openxmlformats-officedocument.presentationml.tags+xml"/>
  <Override PartName="/ppt/notesSlides/notesSlide383.xml" ContentType="application/vnd.openxmlformats-officedocument.presentationml.notesSlide+xml"/>
  <Override PartName="/ppt/tags/tag434.xml" ContentType="application/vnd.openxmlformats-officedocument.presentationml.tags+xml"/>
  <Override PartName="/ppt/notesSlides/notesSlide384.xml" ContentType="application/vnd.openxmlformats-officedocument.presentationml.notesSlide+xml"/>
  <Override PartName="/ppt/tags/tag435.xml" ContentType="application/vnd.openxmlformats-officedocument.presentationml.tags+xml"/>
  <Override PartName="/ppt/notesSlides/notesSlide385.xml" ContentType="application/vnd.openxmlformats-officedocument.presentationml.notesSlide+xml"/>
  <Override PartName="/ppt/tags/tag436.xml" ContentType="application/vnd.openxmlformats-officedocument.presentationml.tags+xml"/>
  <Override PartName="/ppt/notesSlides/notesSlide386.xml" ContentType="application/vnd.openxmlformats-officedocument.presentationml.notesSlide+xml"/>
  <Override PartName="/ppt/tags/tag437.xml" ContentType="application/vnd.openxmlformats-officedocument.presentationml.tags+xml"/>
  <Override PartName="/ppt/notesSlides/notesSlide387.xml" ContentType="application/vnd.openxmlformats-officedocument.presentationml.notesSlide+xml"/>
  <Override PartName="/ppt/tags/tag438.xml" ContentType="application/vnd.openxmlformats-officedocument.presentationml.tags+xml"/>
  <Override PartName="/ppt/notesSlides/notesSlide388.xml" ContentType="application/vnd.openxmlformats-officedocument.presentationml.notesSlide+xml"/>
  <Override PartName="/ppt/tags/tag439.xml" ContentType="application/vnd.openxmlformats-officedocument.presentationml.tags+xml"/>
  <Override PartName="/ppt/notesSlides/notesSlide389.xml" ContentType="application/vnd.openxmlformats-officedocument.presentationml.notesSlide+xml"/>
  <Override PartName="/ppt/tags/tag440.xml" ContentType="application/vnd.openxmlformats-officedocument.presentationml.tags+xml"/>
  <Override PartName="/ppt/notesSlides/notesSlide390.xml" ContentType="application/vnd.openxmlformats-officedocument.presentationml.notesSlide+xml"/>
  <Override PartName="/ppt/tags/tag441.xml" ContentType="application/vnd.openxmlformats-officedocument.presentationml.tags+xml"/>
  <Override PartName="/ppt/notesSlides/notesSlide391.xml" ContentType="application/vnd.openxmlformats-officedocument.presentationml.notesSlide+xml"/>
  <Override PartName="/ppt/tags/tag442.xml" ContentType="application/vnd.openxmlformats-officedocument.presentationml.tags+xml"/>
  <Override PartName="/ppt/notesSlides/notesSlide392.xml" ContentType="application/vnd.openxmlformats-officedocument.presentationml.notesSlide+xml"/>
  <Override PartName="/ppt/tags/tag443.xml" ContentType="application/vnd.openxmlformats-officedocument.presentationml.tags+xml"/>
  <Override PartName="/ppt/notesSlides/notesSlide393.xml" ContentType="application/vnd.openxmlformats-officedocument.presentationml.notesSlide+xml"/>
  <Override PartName="/ppt/tags/tag444.xml" ContentType="application/vnd.openxmlformats-officedocument.presentationml.tags+xml"/>
  <Override PartName="/ppt/notesSlides/notesSlide394.xml" ContentType="application/vnd.openxmlformats-officedocument.presentationml.notesSlide+xml"/>
  <Override PartName="/ppt/tags/tag445.xml" ContentType="application/vnd.openxmlformats-officedocument.presentationml.tags+xml"/>
  <Override PartName="/ppt/notesSlides/notesSlide395.xml" ContentType="application/vnd.openxmlformats-officedocument.presentationml.notesSlide+xml"/>
  <Override PartName="/ppt/tags/tag446.xml" ContentType="application/vnd.openxmlformats-officedocument.presentationml.tags+xml"/>
  <Override PartName="/ppt/notesSlides/notesSlide396.xml" ContentType="application/vnd.openxmlformats-officedocument.presentationml.notesSlide+xml"/>
  <Override PartName="/ppt/tags/tag447.xml" ContentType="application/vnd.openxmlformats-officedocument.presentationml.tags+xml"/>
  <Override PartName="/ppt/notesSlides/notesSlide397.xml" ContentType="application/vnd.openxmlformats-officedocument.presentationml.notesSlide+xml"/>
  <Override PartName="/ppt/tags/tag448.xml" ContentType="application/vnd.openxmlformats-officedocument.presentationml.tags+xml"/>
  <Override PartName="/ppt/notesSlides/notesSlide398.xml" ContentType="application/vnd.openxmlformats-officedocument.presentationml.notesSlide+xml"/>
  <Override PartName="/ppt/tags/tag449.xml" ContentType="application/vnd.openxmlformats-officedocument.presentationml.tags+xml"/>
  <Override PartName="/ppt/notesSlides/notesSlide399.xml" ContentType="application/vnd.openxmlformats-officedocument.presentationml.notesSlide+xml"/>
  <Override PartName="/ppt/tags/tag450.xml" ContentType="application/vnd.openxmlformats-officedocument.presentationml.tags+xml"/>
  <Override PartName="/ppt/notesSlides/notesSlide400.xml" ContentType="application/vnd.openxmlformats-officedocument.presentationml.notesSlide+xml"/>
  <Override PartName="/ppt/tags/tag451.xml" ContentType="application/vnd.openxmlformats-officedocument.presentationml.tags+xml"/>
  <Override PartName="/ppt/notesSlides/notesSlide401.xml" ContentType="application/vnd.openxmlformats-officedocument.presentationml.notesSlide+xml"/>
  <Override PartName="/ppt/tags/tag452.xml" ContentType="application/vnd.openxmlformats-officedocument.presentationml.tags+xml"/>
  <Override PartName="/ppt/notesSlides/notesSlide402.xml" ContentType="application/vnd.openxmlformats-officedocument.presentationml.notesSlide+xml"/>
  <Override PartName="/ppt/tags/tag453.xml" ContentType="application/vnd.openxmlformats-officedocument.presentationml.tags+xml"/>
  <Override PartName="/ppt/notesSlides/notesSlide403.xml" ContentType="application/vnd.openxmlformats-officedocument.presentationml.notesSlide+xml"/>
  <Override PartName="/ppt/tags/tag454.xml" ContentType="application/vnd.openxmlformats-officedocument.presentationml.tags+xml"/>
  <Override PartName="/ppt/notesSlides/notesSlide404.xml" ContentType="application/vnd.openxmlformats-officedocument.presentationml.notesSlide+xml"/>
  <Override PartName="/ppt/tags/tag455.xml" ContentType="application/vnd.openxmlformats-officedocument.presentationml.tags+xml"/>
  <Override PartName="/ppt/notesSlides/notesSlide405.xml" ContentType="application/vnd.openxmlformats-officedocument.presentationml.notesSlide+xml"/>
  <Override PartName="/ppt/tags/tag456.xml" ContentType="application/vnd.openxmlformats-officedocument.presentationml.tags+xml"/>
  <Override PartName="/ppt/notesSlides/notesSlide406.xml" ContentType="application/vnd.openxmlformats-officedocument.presentationml.notesSlide+xml"/>
  <Override PartName="/ppt/tags/tag457.xml" ContentType="application/vnd.openxmlformats-officedocument.presentationml.tags+xml"/>
  <Override PartName="/ppt/notesSlides/notesSlide407.xml" ContentType="application/vnd.openxmlformats-officedocument.presentationml.notesSlide+xml"/>
  <Override PartName="/ppt/tags/tag458.xml" ContentType="application/vnd.openxmlformats-officedocument.presentationml.tags+xml"/>
  <Override PartName="/ppt/notesSlides/notesSlide408.xml" ContentType="application/vnd.openxmlformats-officedocument.presentationml.notesSlide+xml"/>
  <Override PartName="/ppt/tags/tag459.xml" ContentType="application/vnd.openxmlformats-officedocument.presentationml.tags+xml"/>
  <Override PartName="/ppt/notesSlides/notesSlide409.xml" ContentType="application/vnd.openxmlformats-officedocument.presentationml.notesSlide+xml"/>
  <Override PartName="/ppt/tags/tag460.xml" ContentType="application/vnd.openxmlformats-officedocument.presentationml.tags+xml"/>
  <Override PartName="/ppt/notesSlides/notesSlide410.xml" ContentType="application/vnd.openxmlformats-officedocument.presentationml.notesSlide+xml"/>
  <Override PartName="/ppt/tags/tag461.xml" ContentType="application/vnd.openxmlformats-officedocument.presentationml.tags+xml"/>
  <Override PartName="/ppt/notesSlides/notesSlide411.xml" ContentType="application/vnd.openxmlformats-officedocument.presentationml.notesSlide+xml"/>
  <Override PartName="/ppt/tags/tag462.xml" ContentType="application/vnd.openxmlformats-officedocument.presentationml.tags+xml"/>
  <Override PartName="/ppt/notesSlides/notesSlide412.xml" ContentType="application/vnd.openxmlformats-officedocument.presentationml.notesSlide+xml"/>
  <Override PartName="/ppt/tags/tag463.xml" ContentType="application/vnd.openxmlformats-officedocument.presentationml.tags+xml"/>
  <Override PartName="/ppt/notesSlides/notesSlide413.xml" ContentType="application/vnd.openxmlformats-officedocument.presentationml.notesSlide+xml"/>
  <Override PartName="/ppt/tags/tag464.xml" ContentType="application/vnd.openxmlformats-officedocument.presentationml.tags+xml"/>
  <Override PartName="/ppt/notesSlides/notesSlide414.xml" ContentType="application/vnd.openxmlformats-officedocument.presentationml.notesSlide+xml"/>
  <Override PartName="/ppt/tags/tag465.xml" ContentType="application/vnd.openxmlformats-officedocument.presentationml.tags+xml"/>
  <Override PartName="/ppt/notesSlides/notesSlide415.xml" ContentType="application/vnd.openxmlformats-officedocument.presentationml.notesSlide+xml"/>
  <Override PartName="/ppt/tags/tag466.xml" ContentType="application/vnd.openxmlformats-officedocument.presentationml.tags+xml"/>
  <Override PartName="/ppt/notesSlides/notesSlide416.xml" ContentType="application/vnd.openxmlformats-officedocument.presentationml.notesSlide+xml"/>
  <Override PartName="/ppt/tags/tag467.xml" ContentType="application/vnd.openxmlformats-officedocument.presentationml.tags+xml"/>
  <Override PartName="/ppt/notesSlides/notesSlide417.xml" ContentType="application/vnd.openxmlformats-officedocument.presentationml.notesSlide+xml"/>
  <Override PartName="/ppt/tags/tag468.xml" ContentType="application/vnd.openxmlformats-officedocument.presentationml.tags+xml"/>
  <Override PartName="/ppt/notesSlides/notesSlide418.xml" ContentType="application/vnd.openxmlformats-officedocument.presentationml.notesSlide+xml"/>
  <Override PartName="/ppt/tags/tag469.xml" ContentType="application/vnd.openxmlformats-officedocument.presentationml.tags+xml"/>
  <Override PartName="/ppt/notesSlides/notesSlide419.xml" ContentType="application/vnd.openxmlformats-officedocument.presentationml.notesSlide+xml"/>
  <Override PartName="/ppt/tags/tag470.xml" ContentType="application/vnd.openxmlformats-officedocument.presentationml.tags+xml"/>
  <Override PartName="/ppt/notesSlides/notesSlide420.xml" ContentType="application/vnd.openxmlformats-officedocument.presentationml.notesSlide+xml"/>
  <Override PartName="/ppt/tags/tag471.xml" ContentType="application/vnd.openxmlformats-officedocument.presentationml.tags+xml"/>
  <Override PartName="/ppt/notesSlides/notesSlide421.xml" ContentType="application/vnd.openxmlformats-officedocument.presentationml.notesSlide+xml"/>
  <Override PartName="/ppt/tags/tag472.xml" ContentType="application/vnd.openxmlformats-officedocument.presentationml.tags+xml"/>
  <Override PartName="/ppt/notesSlides/notesSlide422.xml" ContentType="application/vnd.openxmlformats-officedocument.presentationml.notesSlide+xml"/>
  <Override PartName="/ppt/tags/tag473.xml" ContentType="application/vnd.openxmlformats-officedocument.presentationml.tags+xml"/>
  <Override PartName="/ppt/notesSlides/notesSlide423.xml" ContentType="application/vnd.openxmlformats-officedocument.presentationml.notesSlide+xml"/>
  <Override PartName="/ppt/tags/tag474.xml" ContentType="application/vnd.openxmlformats-officedocument.presentationml.tags+xml"/>
  <Override PartName="/ppt/notesSlides/notesSlide424.xml" ContentType="application/vnd.openxmlformats-officedocument.presentationml.notesSlide+xml"/>
  <Override PartName="/ppt/tags/tag475.xml" ContentType="application/vnd.openxmlformats-officedocument.presentationml.tags+xml"/>
  <Override PartName="/ppt/notesSlides/notesSlide425.xml" ContentType="application/vnd.openxmlformats-officedocument.presentationml.notesSlide+xml"/>
  <Override PartName="/ppt/tags/tag476.xml" ContentType="application/vnd.openxmlformats-officedocument.presentationml.tags+xml"/>
  <Override PartName="/ppt/notesSlides/notesSlide426.xml" ContentType="application/vnd.openxmlformats-officedocument.presentationml.notesSlide+xml"/>
  <Override PartName="/ppt/tags/tag477.xml" ContentType="application/vnd.openxmlformats-officedocument.presentationml.tags+xml"/>
  <Override PartName="/ppt/notesSlides/notesSlide427.xml" ContentType="application/vnd.openxmlformats-officedocument.presentationml.notesSlide+xml"/>
  <Override PartName="/ppt/tags/tag478.xml" ContentType="application/vnd.openxmlformats-officedocument.presentationml.tags+xml"/>
  <Override PartName="/ppt/notesSlides/notesSlide428.xml" ContentType="application/vnd.openxmlformats-officedocument.presentationml.notesSlide+xml"/>
  <Override PartName="/ppt/tags/tag479.xml" ContentType="application/vnd.openxmlformats-officedocument.presentationml.tags+xml"/>
  <Override PartName="/ppt/notesSlides/notesSlide429.xml" ContentType="application/vnd.openxmlformats-officedocument.presentationml.notesSlide+xml"/>
  <Override PartName="/ppt/tags/tag480.xml" ContentType="application/vnd.openxmlformats-officedocument.presentationml.tags+xml"/>
  <Override PartName="/ppt/notesSlides/notesSlide430.xml" ContentType="application/vnd.openxmlformats-officedocument.presentationml.notesSlide+xml"/>
  <Override PartName="/ppt/tags/tag481.xml" ContentType="application/vnd.openxmlformats-officedocument.presentationml.tags+xml"/>
  <Override PartName="/ppt/notesSlides/notesSlide431.xml" ContentType="application/vnd.openxmlformats-officedocument.presentationml.notesSlide+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tags/tag588.xml" ContentType="application/vnd.openxmlformats-officedocument.presentationml.tags+xml"/>
  <Override PartName="/ppt/notesSlides/notesSlide538.xml" ContentType="application/vnd.openxmlformats-officedocument.presentationml.notesSlide+xml"/>
  <Override PartName="/ppt/tags/tag589.xml" ContentType="application/vnd.openxmlformats-officedocument.presentationml.tags+xml"/>
  <Override PartName="/ppt/notesSlides/notesSlide539.xml" ContentType="application/vnd.openxmlformats-officedocument.presentationml.notesSlide+xml"/>
  <Override PartName="/ppt/tags/tag590.xml" ContentType="application/vnd.openxmlformats-officedocument.presentationml.tags+xml"/>
  <Override PartName="/ppt/notesSlides/notesSlide540.xml" ContentType="application/vnd.openxmlformats-officedocument.presentationml.notesSlide+xml"/>
  <Override PartName="/ppt/tags/tag591.xml" ContentType="application/vnd.openxmlformats-officedocument.presentationml.tags+xml"/>
  <Override PartName="/ppt/notesSlides/notesSlide541.xml" ContentType="application/vnd.openxmlformats-officedocument.presentationml.notesSlide+xml"/>
  <Override PartName="/ppt/tags/tag592.xml" ContentType="application/vnd.openxmlformats-officedocument.presentationml.tags+xml"/>
  <Override PartName="/ppt/notesSlides/notesSlide542.xml" ContentType="application/vnd.openxmlformats-officedocument.presentationml.notesSlide+xml"/>
  <Override PartName="/ppt/tags/tag593.xml" ContentType="application/vnd.openxmlformats-officedocument.presentationml.tags+xml"/>
  <Override PartName="/ppt/notesSlides/notesSlide543.xml" ContentType="application/vnd.openxmlformats-officedocument.presentationml.notesSlide+xml"/>
  <Override PartName="/ppt/tags/tag594.xml" ContentType="application/vnd.openxmlformats-officedocument.presentationml.tags+xml"/>
  <Override PartName="/ppt/notesSlides/notesSlide544.xml" ContentType="application/vnd.openxmlformats-officedocument.presentationml.notesSlide+xml"/>
  <Override PartName="/ppt/tags/tag595.xml" ContentType="application/vnd.openxmlformats-officedocument.presentationml.tags+xml"/>
  <Override PartName="/ppt/notesSlides/notesSlide545.xml" ContentType="application/vnd.openxmlformats-officedocument.presentationml.notesSlide+xml"/>
  <Override PartName="/ppt/tags/tag596.xml" ContentType="application/vnd.openxmlformats-officedocument.presentationml.tags+xml"/>
  <Override PartName="/ppt/notesSlides/notesSlide546.xml" ContentType="application/vnd.openxmlformats-officedocument.presentationml.notesSlide+xml"/>
  <Override PartName="/ppt/tags/tag597.xml" ContentType="application/vnd.openxmlformats-officedocument.presentationml.tags+xml"/>
  <Override PartName="/ppt/notesSlides/notesSlide547.xml" ContentType="application/vnd.openxmlformats-officedocument.presentationml.notesSlide+xml"/>
  <Override PartName="/ppt/tags/tag598.xml" ContentType="application/vnd.openxmlformats-officedocument.presentationml.tags+xml"/>
  <Override PartName="/ppt/notesSlides/notesSlide548.xml" ContentType="application/vnd.openxmlformats-officedocument.presentationml.notesSlide+xml"/>
  <Override PartName="/ppt/tags/tag599.xml" ContentType="application/vnd.openxmlformats-officedocument.presentationml.tags+xml"/>
  <Override PartName="/ppt/notesSlides/notesSlide549.xml" ContentType="application/vnd.openxmlformats-officedocument.presentationml.notesSlide+xml"/>
  <Override PartName="/ppt/tags/tag600.xml" ContentType="application/vnd.openxmlformats-officedocument.presentationml.tags+xml"/>
  <Override PartName="/ppt/notesSlides/notesSlide550.xml" ContentType="application/vnd.openxmlformats-officedocument.presentationml.notesSlide+xml"/>
  <Override PartName="/ppt/tags/tag601.xml" ContentType="application/vnd.openxmlformats-officedocument.presentationml.tags+xml"/>
  <Override PartName="/ppt/notesSlides/notesSlide551.xml" ContentType="application/vnd.openxmlformats-officedocument.presentationml.notesSlide+xml"/>
  <Override PartName="/ppt/tags/tag602.xml" ContentType="application/vnd.openxmlformats-officedocument.presentationml.tags+xml"/>
  <Override PartName="/ppt/notesSlides/notesSlide552.xml" ContentType="application/vnd.openxmlformats-officedocument.presentationml.notesSlide+xml"/>
  <Override PartName="/ppt/tags/tag603.xml" ContentType="application/vnd.openxmlformats-officedocument.presentationml.tags+xml"/>
  <Override PartName="/ppt/notesSlides/notesSlide5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9"/>
  </p:notesMasterIdLst>
  <p:handoutMasterIdLst>
    <p:handoutMasterId r:id="rId560"/>
  </p:handoutMasterIdLst>
  <p:sldIdLst>
    <p:sldId id="3178" r:id="rId5"/>
    <p:sldId id="1682" r:id="rId6"/>
    <p:sldId id="1683" r:id="rId7"/>
    <p:sldId id="1684" r:id="rId8"/>
    <p:sldId id="1685" r:id="rId9"/>
    <p:sldId id="1686" r:id="rId10"/>
    <p:sldId id="1687" r:id="rId11"/>
    <p:sldId id="1688" r:id="rId12"/>
    <p:sldId id="1689" r:id="rId13"/>
    <p:sldId id="1690" r:id="rId14"/>
    <p:sldId id="1691" r:id="rId15"/>
    <p:sldId id="3175"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1717"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1739"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5" r:id="rId128"/>
    <p:sldId id="1786" r:id="rId129"/>
    <p:sldId id="1787" r:id="rId130"/>
    <p:sldId id="1794" r:id="rId131"/>
    <p:sldId id="1795" r:id="rId132"/>
    <p:sldId id="1796" r:id="rId133"/>
    <p:sldId id="1797" r:id="rId134"/>
    <p:sldId id="1798" r:id="rId135"/>
    <p:sldId id="1799" r:id="rId136"/>
    <p:sldId id="3149"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3183" r:id="rId152"/>
    <p:sldId id="1815" r:id="rId153"/>
    <p:sldId id="1816" r:id="rId154"/>
    <p:sldId id="1817" r:id="rId155"/>
    <p:sldId id="1818" r:id="rId156"/>
    <p:sldId id="3181" r:id="rId157"/>
    <p:sldId id="1819" r:id="rId158"/>
    <p:sldId id="1820" r:id="rId159"/>
    <p:sldId id="1821" r:id="rId160"/>
    <p:sldId id="1822" r:id="rId161"/>
    <p:sldId id="1823" r:id="rId162"/>
    <p:sldId id="1824" r:id="rId163"/>
    <p:sldId id="1825" r:id="rId164"/>
    <p:sldId id="1826" r:id="rId165"/>
    <p:sldId id="1827" r:id="rId166"/>
    <p:sldId id="1828" r:id="rId167"/>
    <p:sldId id="1829" r:id="rId168"/>
    <p:sldId id="1830" r:id="rId169"/>
    <p:sldId id="1831" r:id="rId170"/>
    <p:sldId id="1832" r:id="rId171"/>
    <p:sldId id="1833" r:id="rId172"/>
    <p:sldId id="1834" r:id="rId173"/>
    <p:sldId id="1835" r:id="rId174"/>
    <p:sldId id="1836" r:id="rId175"/>
    <p:sldId id="1923" r:id="rId176"/>
    <p:sldId id="1924" r:id="rId177"/>
    <p:sldId id="1925" r:id="rId178"/>
    <p:sldId id="1926" r:id="rId179"/>
    <p:sldId id="1927" r:id="rId180"/>
    <p:sldId id="1928" r:id="rId181"/>
    <p:sldId id="1929" r:id="rId182"/>
    <p:sldId id="1930" r:id="rId183"/>
    <p:sldId id="1956" r:id="rId184"/>
    <p:sldId id="1931" r:id="rId185"/>
    <p:sldId id="1932" r:id="rId186"/>
    <p:sldId id="1933" r:id="rId187"/>
    <p:sldId id="1934" r:id="rId188"/>
    <p:sldId id="1935" r:id="rId189"/>
    <p:sldId id="1936" r:id="rId190"/>
    <p:sldId id="1937" r:id="rId191"/>
    <p:sldId id="1938" r:id="rId192"/>
    <p:sldId id="1939" r:id="rId193"/>
    <p:sldId id="3118" r:id="rId194"/>
    <p:sldId id="3119" r:id="rId195"/>
    <p:sldId id="3120" r:id="rId196"/>
    <p:sldId id="3121" r:id="rId197"/>
    <p:sldId id="3122" r:id="rId198"/>
    <p:sldId id="3123" r:id="rId199"/>
    <p:sldId id="3124" r:id="rId200"/>
    <p:sldId id="3125" r:id="rId201"/>
    <p:sldId id="3126" r:id="rId202"/>
    <p:sldId id="3127" r:id="rId203"/>
    <p:sldId id="3128" r:id="rId204"/>
    <p:sldId id="3129" r:id="rId205"/>
    <p:sldId id="3130" r:id="rId206"/>
    <p:sldId id="3131" r:id="rId207"/>
    <p:sldId id="3132" r:id="rId208"/>
    <p:sldId id="3133" r:id="rId209"/>
    <p:sldId id="3134" r:id="rId210"/>
    <p:sldId id="3135" r:id="rId211"/>
    <p:sldId id="3136" r:id="rId212"/>
    <p:sldId id="3137" r:id="rId213"/>
    <p:sldId id="3138" r:id="rId214"/>
    <p:sldId id="3139" r:id="rId215"/>
    <p:sldId id="3140" r:id="rId216"/>
    <p:sldId id="3141" r:id="rId217"/>
    <p:sldId id="3142" r:id="rId218"/>
    <p:sldId id="3143" r:id="rId219"/>
    <p:sldId id="3144" r:id="rId220"/>
    <p:sldId id="3145" r:id="rId221"/>
    <p:sldId id="1837" r:id="rId222"/>
    <p:sldId id="3150" r:id="rId223"/>
    <p:sldId id="1839" r:id="rId224"/>
    <p:sldId id="1840" r:id="rId225"/>
    <p:sldId id="1841" r:id="rId226"/>
    <p:sldId id="1842" r:id="rId227"/>
    <p:sldId id="1843" r:id="rId228"/>
    <p:sldId id="1844" r:id="rId229"/>
    <p:sldId id="1845" r:id="rId230"/>
    <p:sldId id="1846" r:id="rId231"/>
    <p:sldId id="1847" r:id="rId232"/>
    <p:sldId id="1848" r:id="rId233"/>
    <p:sldId id="1849" r:id="rId234"/>
    <p:sldId id="1850" r:id="rId235"/>
    <p:sldId id="1851" r:id="rId236"/>
    <p:sldId id="1852" r:id="rId237"/>
    <p:sldId id="1853" r:id="rId238"/>
    <p:sldId id="1854" r:id="rId239"/>
    <p:sldId id="1855" r:id="rId240"/>
    <p:sldId id="1856" r:id="rId241"/>
    <p:sldId id="1857" r:id="rId242"/>
    <p:sldId id="1858" r:id="rId243"/>
    <p:sldId id="1859" r:id="rId244"/>
    <p:sldId id="1860" r:id="rId245"/>
    <p:sldId id="1861" r:id="rId246"/>
    <p:sldId id="1862" r:id="rId247"/>
    <p:sldId id="1863" r:id="rId248"/>
    <p:sldId id="1864" r:id="rId249"/>
    <p:sldId id="1865" r:id="rId250"/>
    <p:sldId id="1866" r:id="rId251"/>
    <p:sldId id="1867" r:id="rId252"/>
    <p:sldId id="1868" r:id="rId253"/>
    <p:sldId id="1957" r:id="rId254"/>
    <p:sldId id="3151" r:id="rId255"/>
    <p:sldId id="1959" r:id="rId256"/>
    <p:sldId id="3171" r:id="rId257"/>
    <p:sldId id="1961" r:id="rId258"/>
    <p:sldId id="1962" r:id="rId259"/>
    <p:sldId id="1963" r:id="rId260"/>
    <p:sldId id="1964" r:id="rId261"/>
    <p:sldId id="1965" r:id="rId262"/>
    <p:sldId id="1966" r:id="rId263"/>
    <p:sldId id="1967" r:id="rId264"/>
    <p:sldId id="1968" r:id="rId265"/>
    <p:sldId id="1969" r:id="rId266"/>
    <p:sldId id="1970" r:id="rId267"/>
    <p:sldId id="1971" r:id="rId268"/>
    <p:sldId id="1972" r:id="rId269"/>
    <p:sldId id="1973" r:id="rId270"/>
    <p:sldId id="1974" r:id="rId271"/>
    <p:sldId id="1975" r:id="rId272"/>
    <p:sldId id="1976" r:id="rId273"/>
    <p:sldId id="1977" r:id="rId274"/>
    <p:sldId id="1978" r:id="rId275"/>
    <p:sldId id="1979" r:id="rId276"/>
    <p:sldId id="1980" r:id="rId277"/>
    <p:sldId id="1981" r:id="rId278"/>
    <p:sldId id="1982" r:id="rId279"/>
    <p:sldId id="1983" r:id="rId280"/>
    <p:sldId id="1984" r:id="rId281"/>
    <p:sldId id="1985" r:id="rId282"/>
    <p:sldId id="1999" r:id="rId283"/>
    <p:sldId id="2000" r:id="rId284"/>
    <p:sldId id="2001" r:id="rId285"/>
    <p:sldId id="2002" r:id="rId286"/>
    <p:sldId id="2003" r:id="rId287"/>
    <p:sldId id="2004" r:id="rId288"/>
    <p:sldId id="2005" r:id="rId289"/>
    <p:sldId id="2006" r:id="rId290"/>
    <p:sldId id="2007" r:id="rId291"/>
    <p:sldId id="2008" r:id="rId292"/>
    <p:sldId id="2009" r:id="rId293"/>
    <p:sldId id="2010" r:id="rId294"/>
    <p:sldId id="2011" r:id="rId295"/>
    <p:sldId id="2012" r:id="rId296"/>
    <p:sldId id="2013" r:id="rId297"/>
    <p:sldId id="2016" r:id="rId298"/>
    <p:sldId id="2017" r:id="rId299"/>
    <p:sldId id="2018" r:id="rId300"/>
    <p:sldId id="2019" r:id="rId301"/>
    <p:sldId id="2020" r:id="rId302"/>
    <p:sldId id="2021" r:id="rId303"/>
    <p:sldId id="2022" r:id="rId304"/>
    <p:sldId id="2023" r:id="rId305"/>
    <p:sldId id="2024" r:id="rId306"/>
    <p:sldId id="2025" r:id="rId307"/>
    <p:sldId id="2026" r:id="rId308"/>
    <p:sldId id="2027" r:id="rId309"/>
    <p:sldId id="2028" r:id="rId310"/>
    <p:sldId id="2029" r:id="rId311"/>
    <p:sldId id="2030" r:id="rId312"/>
    <p:sldId id="2031" r:id="rId313"/>
    <p:sldId id="2034" r:id="rId314"/>
    <p:sldId id="2037" r:id="rId315"/>
    <p:sldId id="2040" r:id="rId316"/>
    <p:sldId id="2043" r:id="rId317"/>
    <p:sldId id="2044" r:id="rId318"/>
    <p:sldId id="2045" r:id="rId319"/>
    <p:sldId id="2046" r:id="rId320"/>
    <p:sldId id="2047" r:id="rId321"/>
    <p:sldId id="2048" r:id="rId322"/>
    <p:sldId id="2049" r:id="rId323"/>
    <p:sldId id="2050" r:id="rId324"/>
    <p:sldId id="2051" r:id="rId325"/>
    <p:sldId id="3172" r:id="rId326"/>
    <p:sldId id="2053" r:id="rId327"/>
    <p:sldId id="2054" r:id="rId328"/>
    <p:sldId id="2055" r:id="rId329"/>
    <p:sldId id="2056" r:id="rId330"/>
    <p:sldId id="2057" r:id="rId331"/>
    <p:sldId id="2058" r:id="rId332"/>
    <p:sldId id="2059" r:id="rId333"/>
    <p:sldId id="2060" r:id="rId334"/>
    <p:sldId id="2061" r:id="rId335"/>
    <p:sldId id="2062" r:id="rId336"/>
    <p:sldId id="2063" r:id="rId337"/>
    <p:sldId id="2064" r:id="rId338"/>
    <p:sldId id="2065" r:id="rId339"/>
    <p:sldId id="2066" r:id="rId340"/>
    <p:sldId id="2067" r:id="rId341"/>
    <p:sldId id="2068" r:id="rId342"/>
    <p:sldId id="2069" r:id="rId343"/>
    <p:sldId id="2070" r:id="rId344"/>
    <p:sldId id="2071" r:id="rId345"/>
    <p:sldId id="2072" r:id="rId346"/>
    <p:sldId id="2073" r:id="rId347"/>
    <p:sldId id="2074" r:id="rId348"/>
    <p:sldId id="2075" r:id="rId349"/>
    <p:sldId id="2076" r:id="rId350"/>
    <p:sldId id="3147" r:id="rId351"/>
    <p:sldId id="2077" r:id="rId352"/>
    <p:sldId id="2078" r:id="rId353"/>
    <p:sldId id="2079" r:id="rId354"/>
    <p:sldId id="2080" r:id="rId355"/>
    <p:sldId id="2081" r:id="rId356"/>
    <p:sldId id="2082" r:id="rId357"/>
    <p:sldId id="2083" r:id="rId358"/>
    <p:sldId id="2084" r:id="rId359"/>
    <p:sldId id="2085" r:id="rId360"/>
    <p:sldId id="2086" r:id="rId361"/>
    <p:sldId id="2087" r:id="rId362"/>
    <p:sldId id="2088" r:id="rId363"/>
    <p:sldId id="2089" r:id="rId364"/>
    <p:sldId id="2090" r:id="rId365"/>
    <p:sldId id="2091" r:id="rId366"/>
    <p:sldId id="2092" r:id="rId367"/>
    <p:sldId id="2093" r:id="rId368"/>
    <p:sldId id="2094" r:id="rId369"/>
    <p:sldId id="2095" r:id="rId370"/>
    <p:sldId id="2096" r:id="rId371"/>
    <p:sldId id="2097" r:id="rId372"/>
    <p:sldId id="2098" r:id="rId373"/>
    <p:sldId id="2099" r:id="rId374"/>
    <p:sldId id="2100" r:id="rId375"/>
    <p:sldId id="2101" r:id="rId376"/>
    <p:sldId id="2102" r:id="rId377"/>
    <p:sldId id="2103" r:id="rId378"/>
    <p:sldId id="2104" r:id="rId379"/>
    <p:sldId id="2105" r:id="rId380"/>
    <p:sldId id="2106" r:id="rId381"/>
    <p:sldId id="2107" r:id="rId382"/>
    <p:sldId id="2108" r:id="rId383"/>
    <p:sldId id="2109" r:id="rId384"/>
    <p:sldId id="2111" r:id="rId385"/>
    <p:sldId id="2112" r:id="rId386"/>
    <p:sldId id="2113" r:id="rId387"/>
    <p:sldId id="2114" r:id="rId388"/>
    <p:sldId id="3173" r:id="rId389"/>
    <p:sldId id="2116" r:id="rId390"/>
    <p:sldId id="2117" r:id="rId391"/>
    <p:sldId id="2118" r:id="rId392"/>
    <p:sldId id="2119" r:id="rId393"/>
    <p:sldId id="2120" r:id="rId394"/>
    <p:sldId id="2121" r:id="rId395"/>
    <p:sldId id="2122" r:id="rId396"/>
    <p:sldId id="2123" r:id="rId397"/>
    <p:sldId id="2124" r:id="rId398"/>
    <p:sldId id="2125" r:id="rId399"/>
    <p:sldId id="2126" r:id="rId400"/>
    <p:sldId id="2127" r:id="rId401"/>
    <p:sldId id="2128" r:id="rId402"/>
    <p:sldId id="2129" r:id="rId403"/>
    <p:sldId id="2130" r:id="rId404"/>
    <p:sldId id="2131" r:id="rId405"/>
    <p:sldId id="2132" r:id="rId406"/>
    <p:sldId id="2133" r:id="rId407"/>
    <p:sldId id="2134" r:id="rId408"/>
    <p:sldId id="2135" r:id="rId409"/>
    <p:sldId id="2136" r:id="rId410"/>
    <p:sldId id="2137" r:id="rId411"/>
    <p:sldId id="2138" r:id="rId412"/>
    <p:sldId id="2139" r:id="rId413"/>
    <p:sldId id="2140" r:id="rId414"/>
    <p:sldId id="2141" r:id="rId415"/>
    <p:sldId id="2142" r:id="rId416"/>
    <p:sldId id="2143" r:id="rId417"/>
    <p:sldId id="2144" r:id="rId418"/>
    <p:sldId id="2145" r:id="rId419"/>
    <p:sldId id="2146" r:id="rId420"/>
    <p:sldId id="2147" r:id="rId421"/>
    <p:sldId id="2148" r:id="rId422"/>
    <p:sldId id="2149" r:id="rId423"/>
    <p:sldId id="2150" r:id="rId424"/>
    <p:sldId id="2151" r:id="rId425"/>
    <p:sldId id="2152" r:id="rId426"/>
    <p:sldId id="2153" r:id="rId427"/>
    <p:sldId id="2154" r:id="rId428"/>
    <p:sldId id="2155" r:id="rId429"/>
    <p:sldId id="2156" r:id="rId430"/>
    <p:sldId id="2157" r:id="rId431"/>
    <p:sldId id="2158" r:id="rId432"/>
    <p:sldId id="2159" r:id="rId433"/>
    <p:sldId id="2160" r:id="rId434"/>
    <p:sldId id="2161" r:id="rId435"/>
    <p:sldId id="2162" r:id="rId436"/>
    <p:sldId id="2164" r:id="rId437"/>
    <p:sldId id="2165" r:id="rId438"/>
    <p:sldId id="2166" r:id="rId439"/>
    <p:sldId id="2167" r:id="rId440"/>
    <p:sldId id="2168" r:id="rId441"/>
    <p:sldId id="2169" r:id="rId442"/>
    <p:sldId id="2170" r:id="rId443"/>
    <p:sldId id="2171" r:id="rId444"/>
    <p:sldId id="2172" r:id="rId445"/>
    <p:sldId id="2173" r:id="rId446"/>
    <p:sldId id="2174" r:id="rId447"/>
    <p:sldId id="2175" r:id="rId448"/>
    <p:sldId id="2176" r:id="rId449"/>
    <p:sldId id="2177" r:id="rId450"/>
    <p:sldId id="2178" r:id="rId451"/>
    <p:sldId id="2179" r:id="rId452"/>
    <p:sldId id="2180" r:id="rId453"/>
    <p:sldId id="2181" r:id="rId454"/>
    <p:sldId id="3174" r:id="rId455"/>
    <p:sldId id="2183" r:id="rId456"/>
    <p:sldId id="2184" r:id="rId457"/>
    <p:sldId id="2185" r:id="rId458"/>
    <p:sldId id="2186" r:id="rId459"/>
    <p:sldId id="2187" r:id="rId460"/>
    <p:sldId id="2188" r:id="rId461"/>
    <p:sldId id="2189" r:id="rId462"/>
    <p:sldId id="2190" r:id="rId463"/>
    <p:sldId id="2191" r:id="rId464"/>
    <p:sldId id="2192" r:id="rId465"/>
    <p:sldId id="2193" r:id="rId466"/>
    <p:sldId id="2194" r:id="rId467"/>
    <p:sldId id="2195" r:id="rId468"/>
    <p:sldId id="2196" r:id="rId469"/>
    <p:sldId id="2197" r:id="rId470"/>
    <p:sldId id="2198" r:id="rId471"/>
    <p:sldId id="2199" r:id="rId472"/>
    <p:sldId id="2200" r:id="rId473"/>
    <p:sldId id="3184" r:id="rId474"/>
    <p:sldId id="2201" r:id="rId475"/>
    <p:sldId id="2202" r:id="rId476"/>
    <p:sldId id="2203" r:id="rId477"/>
    <p:sldId id="2204" r:id="rId478"/>
    <p:sldId id="2205" r:id="rId479"/>
    <p:sldId id="2206" r:id="rId480"/>
    <p:sldId id="2207" r:id="rId481"/>
    <p:sldId id="2208" r:id="rId482"/>
    <p:sldId id="2209" r:id="rId483"/>
    <p:sldId id="2210" r:id="rId484"/>
    <p:sldId id="2211" r:id="rId485"/>
    <p:sldId id="2212" r:id="rId486"/>
    <p:sldId id="2213" r:id="rId487"/>
    <p:sldId id="2214" r:id="rId488"/>
    <p:sldId id="2215" r:id="rId489"/>
    <p:sldId id="2216" r:id="rId490"/>
    <p:sldId id="2217" r:id="rId491"/>
    <p:sldId id="2218" r:id="rId492"/>
    <p:sldId id="2856" r:id="rId493"/>
    <p:sldId id="2857" r:id="rId494"/>
    <p:sldId id="2858" r:id="rId495"/>
    <p:sldId id="3166" r:id="rId496"/>
    <p:sldId id="2860" r:id="rId497"/>
    <p:sldId id="2861" r:id="rId498"/>
    <p:sldId id="2862" r:id="rId499"/>
    <p:sldId id="2863" r:id="rId500"/>
    <p:sldId id="2864" r:id="rId501"/>
    <p:sldId id="2865" r:id="rId502"/>
    <p:sldId id="2866" r:id="rId503"/>
    <p:sldId id="2867" r:id="rId504"/>
    <p:sldId id="2868" r:id="rId505"/>
    <p:sldId id="2869" r:id="rId506"/>
    <p:sldId id="2870" r:id="rId507"/>
    <p:sldId id="2871" r:id="rId508"/>
    <p:sldId id="2872" r:id="rId509"/>
    <p:sldId id="2873" r:id="rId510"/>
    <p:sldId id="2874" r:id="rId511"/>
    <p:sldId id="2875" r:id="rId512"/>
    <p:sldId id="2876" r:id="rId513"/>
    <p:sldId id="2877" r:id="rId514"/>
    <p:sldId id="2878" r:id="rId515"/>
    <p:sldId id="2879" r:id="rId516"/>
    <p:sldId id="2880" r:id="rId517"/>
    <p:sldId id="2881" r:id="rId518"/>
    <p:sldId id="2882" r:id="rId519"/>
    <p:sldId id="2883" r:id="rId520"/>
    <p:sldId id="2991" r:id="rId521"/>
    <p:sldId id="3168" r:id="rId522"/>
    <p:sldId id="2993" r:id="rId523"/>
    <p:sldId id="2994" r:id="rId524"/>
    <p:sldId id="2995" r:id="rId525"/>
    <p:sldId id="2996" r:id="rId526"/>
    <p:sldId id="2997" r:id="rId527"/>
    <p:sldId id="2998" r:id="rId528"/>
    <p:sldId id="2999" r:id="rId529"/>
    <p:sldId id="3000" r:id="rId530"/>
    <p:sldId id="3001" r:id="rId531"/>
    <p:sldId id="3002" r:id="rId532"/>
    <p:sldId id="3003" r:id="rId533"/>
    <p:sldId id="3004" r:id="rId534"/>
    <p:sldId id="3005" r:id="rId535"/>
    <p:sldId id="3006" r:id="rId536"/>
    <p:sldId id="3007" r:id="rId537"/>
    <p:sldId id="3008" r:id="rId538"/>
    <p:sldId id="3009" r:id="rId539"/>
    <p:sldId id="3011" r:id="rId540"/>
    <p:sldId id="3012" r:id="rId541"/>
    <p:sldId id="3013" r:id="rId542"/>
    <p:sldId id="3014" r:id="rId543"/>
    <p:sldId id="3015" r:id="rId544"/>
    <p:sldId id="3016" r:id="rId545"/>
    <p:sldId id="3017" r:id="rId546"/>
    <p:sldId id="3018" r:id="rId547"/>
    <p:sldId id="3019" r:id="rId548"/>
    <p:sldId id="3020" r:id="rId549"/>
    <p:sldId id="3021" r:id="rId550"/>
    <p:sldId id="3022" r:id="rId551"/>
    <p:sldId id="3023" r:id="rId552"/>
    <p:sldId id="3024" r:id="rId553"/>
    <p:sldId id="3025" r:id="rId554"/>
    <p:sldId id="3026" r:id="rId555"/>
    <p:sldId id="3027" r:id="rId556"/>
    <p:sldId id="3028" r:id="rId557"/>
    <p:sldId id="3176" r:id="rId558"/>
  </p:sldIdLst>
  <p:sldSz cx="12192000" cy="6858000"/>
  <p:notesSz cx="6858000" cy="9144000"/>
  <p:custDataLst>
    <p:tags r:id="rId5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EB0897A-AEC1-45E4-823E-1AEF52EC8D14}">
          <p14:sldIdLst>
            <p14:sldId id="3178"/>
          </p14:sldIdLst>
        </p14:section>
        <p14:section name="1.0 Define Phase" id="{0382734A-35FB-4A60-9816-FEF459284783}">
          <p14:sldIdLst>
            <p14:sldId id="1682"/>
          </p14:sldIdLst>
        </p14:section>
        <p14:section name="1.1 Overview of Six Sigma" id="{05AAABBE-9717-4167-A147-732780B832C3}">
          <p14:sldIdLst>
            <p14:sldId id="1683"/>
            <p14:sldId id="1684"/>
            <p14:sldId id="1685"/>
            <p14:sldId id="1686"/>
            <p14:sldId id="1687"/>
            <p14:sldId id="1688"/>
            <p14:sldId id="1689"/>
            <p14:sldId id="1690"/>
            <p14:sldId id="1691"/>
            <p14:sldId id="3175"/>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2DC7C58E-6543-4FB6-A729-6DB42D395BEF}">
          <p14:sldIdLst>
            <p14:sldId id="1738"/>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5"/>
            <p14:sldId id="1786"/>
            <p14:sldId id="1787"/>
            <p14:sldId id="1794"/>
            <p14:sldId id="1795"/>
            <p14:sldId id="1796"/>
            <p14:sldId id="1797"/>
            <p14:sldId id="1798"/>
          </p14:sldIdLst>
        </p14:section>
        <p14:section name="1.3 Six Sigma Projects" id="{FE83F612-77C8-4949-ABB5-2E0BC0814C0C}">
          <p14:sldIdLst>
            <p14:sldId id="1799"/>
            <p14:sldId id="3149"/>
            <p14:sldId id="1801"/>
            <p14:sldId id="1802"/>
            <p14:sldId id="1803"/>
            <p14:sldId id="1804"/>
            <p14:sldId id="1805"/>
            <p14:sldId id="1806"/>
            <p14:sldId id="1807"/>
            <p14:sldId id="1808"/>
            <p14:sldId id="1809"/>
            <p14:sldId id="1810"/>
            <p14:sldId id="1811"/>
            <p14:sldId id="1812"/>
            <p14:sldId id="1813"/>
            <p14:sldId id="1814"/>
            <p14:sldId id="3183"/>
            <p14:sldId id="1815"/>
            <p14:sldId id="1816"/>
            <p14:sldId id="1817"/>
            <p14:sldId id="1818"/>
            <p14:sldId id="3181"/>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Lst>
        </p14:section>
        <p14:section name="1.4 Lean Fundamentals" id="{9B509933-17BB-433B-843E-FF65739B1842}">
          <p14:sldIdLst>
            <p14:sldId id="1837"/>
            <p14:sldId id="3150"/>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8106B83-CC51-4CD0-8B39-ABD1822ACEF2}">
          <p14:sldIdLst>
            <p14:sldId id="1957"/>
            <p14:sldId id="3151"/>
          </p14:sldIdLst>
        </p14:section>
        <p14:section name="2.1 Process Definition" id="{34D9E3F3-1053-4DFF-B378-1D0985B10DE6}">
          <p14:sldIdLst>
            <p14:sldId id="1959"/>
            <p14:sldId id="3171"/>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99"/>
            <p14:sldId id="2000"/>
            <p14:sldId id="2001"/>
            <p14:sldId id="2002"/>
            <p14:sldId id="2003"/>
            <p14:sldId id="2004"/>
            <p14:sldId id="2005"/>
            <p14:sldId id="2006"/>
            <p14:sldId id="2007"/>
            <p14:sldId id="2008"/>
            <p14:sldId id="2009"/>
            <p14:sldId id="2010"/>
            <p14:sldId id="2011"/>
            <p14:sldId id="2012"/>
            <p14:sldId id="2013"/>
            <p14:sldId id="2016"/>
            <p14:sldId id="2017"/>
            <p14:sldId id="2018"/>
            <p14:sldId id="2019"/>
            <p14:sldId id="2020"/>
            <p14:sldId id="2021"/>
            <p14:sldId id="2022"/>
            <p14:sldId id="2023"/>
            <p14:sldId id="2024"/>
            <p14:sldId id="2025"/>
            <p14:sldId id="2026"/>
            <p14:sldId id="2027"/>
            <p14:sldId id="2028"/>
            <p14:sldId id="2029"/>
            <p14:sldId id="2030"/>
            <p14:sldId id="2031"/>
            <p14:sldId id="2034"/>
            <p14:sldId id="2037"/>
            <p14:sldId id="2040"/>
            <p14:sldId id="2043"/>
            <p14:sldId id="2044"/>
            <p14:sldId id="2045"/>
            <p14:sldId id="2046"/>
            <p14:sldId id="2047"/>
            <p14:sldId id="2048"/>
            <p14:sldId id="2049"/>
            <p14:sldId id="2050"/>
          </p14:sldIdLst>
        </p14:section>
        <p14:section name="2.2 Six Sigma Statistics" id="{EFB6CAB5-76A1-4710-93C2-23BCA1D0D137}">
          <p14:sldIdLst>
            <p14:sldId id="2051"/>
            <p14:sldId id="3172"/>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147"/>
            <p14:sldId id="2077"/>
            <p14:sldId id="2078"/>
            <p14:sldId id="2079"/>
            <p14:sldId id="2080"/>
            <p14:sldId id="2081"/>
            <p14:sldId id="2082"/>
            <p14:sldId id="2083"/>
            <p14:sldId id="2084"/>
            <p14:sldId id="2085"/>
            <p14:sldId id="2086"/>
            <p14:sldId id="2087"/>
            <p14:sldId id="2088"/>
            <p14:sldId id="2089"/>
            <p14:sldId id="2090"/>
            <p14:sldId id="2091"/>
            <p14:sldId id="2092"/>
            <p14:sldId id="2093"/>
            <p14:sldId id="2094"/>
            <p14:sldId id="2095"/>
            <p14:sldId id="2096"/>
            <p14:sldId id="2097"/>
            <p14:sldId id="2098"/>
            <p14:sldId id="2099"/>
            <p14:sldId id="2100"/>
            <p14:sldId id="2101"/>
            <p14:sldId id="2102"/>
            <p14:sldId id="2103"/>
            <p14:sldId id="2104"/>
            <p14:sldId id="2105"/>
            <p14:sldId id="2106"/>
            <p14:sldId id="2107"/>
            <p14:sldId id="2108"/>
            <p14:sldId id="2109"/>
            <p14:sldId id="2111"/>
            <p14:sldId id="2112"/>
            <p14:sldId id="2113"/>
          </p14:sldIdLst>
        </p14:section>
        <p14:section name="2.3 MSA" id="{785C13BC-64A8-4E1E-91B9-B8768EA36DAA}">
          <p14:sldIdLst>
            <p14:sldId id="2114"/>
            <p14:sldId id="3173"/>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2157"/>
            <p14:sldId id="2158"/>
            <p14:sldId id="2159"/>
            <p14:sldId id="2160"/>
            <p14:sldId id="2161"/>
            <p14:sldId id="2162"/>
            <p14:sldId id="2164"/>
            <p14:sldId id="2165"/>
            <p14:sldId id="2166"/>
            <p14:sldId id="2167"/>
            <p14:sldId id="2168"/>
            <p14:sldId id="2169"/>
            <p14:sldId id="2170"/>
            <p14:sldId id="2171"/>
            <p14:sldId id="2172"/>
            <p14:sldId id="2173"/>
            <p14:sldId id="2174"/>
            <p14:sldId id="2175"/>
            <p14:sldId id="2176"/>
            <p14:sldId id="2177"/>
            <p14:sldId id="2178"/>
            <p14:sldId id="2179"/>
            <p14:sldId id="2180"/>
          </p14:sldIdLst>
        </p14:section>
        <p14:section name="2.4 Process Capability" id="{8EBEDB53-2A18-409F-B927-59AB5C79AD6E}">
          <p14:sldIdLst>
            <p14:sldId id="2181"/>
            <p14:sldId id="3174"/>
            <p14:sldId id="2183"/>
            <p14:sldId id="2184"/>
            <p14:sldId id="2185"/>
            <p14:sldId id="2186"/>
            <p14:sldId id="2187"/>
            <p14:sldId id="2188"/>
            <p14:sldId id="2189"/>
            <p14:sldId id="2190"/>
            <p14:sldId id="2191"/>
            <p14:sldId id="2192"/>
            <p14:sldId id="2193"/>
            <p14:sldId id="2194"/>
            <p14:sldId id="2195"/>
            <p14:sldId id="2196"/>
            <p14:sldId id="2197"/>
            <p14:sldId id="2198"/>
            <p14:sldId id="2199"/>
            <p14:sldId id="2200"/>
            <p14:sldId id="3184"/>
            <p14:sldId id="2201"/>
            <p14:sldId id="2202"/>
            <p14:sldId id="2203"/>
            <p14:sldId id="2204"/>
            <p14:sldId id="2205"/>
            <p14:sldId id="2206"/>
            <p14:sldId id="2207"/>
            <p14:sldId id="2208"/>
            <p14:sldId id="2209"/>
            <p14:sldId id="2210"/>
            <p14:sldId id="2211"/>
            <p14:sldId id="2212"/>
            <p14:sldId id="2213"/>
            <p14:sldId id="2214"/>
            <p14:sldId id="2215"/>
            <p14:sldId id="2216"/>
            <p14:sldId id="2217"/>
            <p14:sldId id="2218"/>
          </p14:sldIdLst>
        </p14:section>
        <p14:section name="3.0 Control Phase" id="{90EED283-EDDA-4E80-9693-7ACA416C0771}">
          <p14:sldIdLst>
            <p14:sldId id="2856"/>
            <p14:sldId id="2857"/>
          </p14:sldIdLst>
        </p14:section>
        <p14:section name="3.1 Lean Controls" id="{3222B355-5ED1-4276-B5DD-C2DD424084B2}">
          <p14:sldIdLst>
            <p14:sldId id="2858"/>
            <p14:sldId id="3166"/>
            <p14:sldId id="2860"/>
            <p14:sldId id="2861"/>
            <p14:sldId id="2862"/>
            <p14:sldId id="2863"/>
            <p14:sldId id="2864"/>
            <p14:sldId id="2865"/>
            <p14:sldId id="2866"/>
            <p14:sldId id="2867"/>
            <p14:sldId id="2868"/>
            <p14:sldId id="2869"/>
            <p14:sldId id="2870"/>
            <p14:sldId id="2871"/>
            <p14:sldId id="2872"/>
            <p14:sldId id="2873"/>
            <p14:sldId id="2874"/>
            <p14:sldId id="2875"/>
            <p14:sldId id="2876"/>
            <p14:sldId id="2877"/>
            <p14:sldId id="2878"/>
            <p14:sldId id="2879"/>
            <p14:sldId id="2880"/>
            <p14:sldId id="2881"/>
            <p14:sldId id="2882"/>
            <p14:sldId id="2883"/>
          </p14:sldIdLst>
        </p14:section>
        <p14:section name="3.2 Six Sigma Control Plans" id="{B0BE44FD-387A-49E1-A6BF-80D22AC847DF}">
          <p14:sldIdLst>
            <p14:sldId id="2991"/>
            <p14:sldId id="3168"/>
            <p14:sldId id="2993"/>
            <p14:sldId id="2994"/>
            <p14:sldId id="2995"/>
            <p14:sldId id="2996"/>
            <p14:sldId id="2997"/>
            <p14:sldId id="2998"/>
            <p14:sldId id="2999"/>
            <p14:sldId id="3000"/>
            <p14:sldId id="3001"/>
            <p14:sldId id="3002"/>
            <p14:sldId id="3003"/>
            <p14:sldId id="3004"/>
            <p14:sldId id="3005"/>
            <p14:sldId id="3006"/>
            <p14:sldId id="3007"/>
            <p14:sldId id="3008"/>
            <p14:sldId id="3009"/>
            <p14:sldId id="3011"/>
            <p14:sldId id="3012"/>
            <p14:sldId id="3013"/>
            <p14:sldId id="3014"/>
            <p14:sldId id="3015"/>
            <p14:sldId id="3016"/>
            <p14:sldId id="3017"/>
            <p14:sldId id="3018"/>
            <p14:sldId id="3019"/>
            <p14:sldId id="3020"/>
            <p14:sldId id="3021"/>
            <p14:sldId id="3022"/>
            <p14:sldId id="3023"/>
            <p14:sldId id="3024"/>
            <p14:sldId id="3025"/>
            <p14:sldId id="3026"/>
            <p14:sldId id="3027"/>
            <p14:sldId id="3028"/>
            <p14:sldId id="3176"/>
          </p14:sldIdLst>
        </p14:section>
      </p14:sectionLst>
    </p:ext>
    <p:ext uri="{EFAFB233-063F-42B5-8137-9DF3F51BA10A}">
      <p15:sldGuideLst xmlns:p15="http://schemas.microsoft.com/office/powerpoint/2012/main">
        <p15:guide id="1" orient="horz" pos="67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0000"/>
    <a:srgbClr val="4D4D4D"/>
    <a:srgbClr val="333333"/>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5" autoAdjust="0"/>
    <p:restoredTop sz="85835" autoAdjust="0"/>
  </p:normalViewPr>
  <p:slideViewPr>
    <p:cSldViewPr>
      <p:cViewPr varScale="1">
        <p:scale>
          <a:sx n="58" d="100"/>
          <a:sy n="58" d="100"/>
        </p:scale>
        <p:origin x="912" y="48"/>
      </p:cViewPr>
      <p:guideLst>
        <p:guide orient="horz" pos="672"/>
        <p:guide pos="3904"/>
      </p:guideLst>
    </p:cSldViewPr>
  </p:slideViewPr>
  <p:notesTextViewPr>
    <p:cViewPr>
      <p:scale>
        <a:sx n="125" d="100"/>
        <a:sy n="125" d="100"/>
      </p:scale>
      <p:origin x="0" y="0"/>
    </p:cViewPr>
  </p:notesTextViewPr>
  <p:sorterViewPr>
    <p:cViewPr>
      <p:scale>
        <a:sx n="70" d="100"/>
        <a:sy n="70" d="100"/>
      </p:scale>
      <p:origin x="0" y="-155008"/>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531" Type="http://schemas.openxmlformats.org/officeDocument/2006/relationships/slide" Target="slides/slide527.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00" Type="http://schemas.openxmlformats.org/officeDocument/2006/relationships/slide" Target="slides/slide496.xml"/><Relationship Id="rId542" Type="http://schemas.openxmlformats.org/officeDocument/2006/relationships/slide" Target="slides/slide538.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511" Type="http://schemas.openxmlformats.org/officeDocument/2006/relationships/slide" Target="slides/slide507.xml"/><Relationship Id="rId553" Type="http://schemas.openxmlformats.org/officeDocument/2006/relationships/slide" Target="slides/slide549.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497" Type="http://schemas.openxmlformats.org/officeDocument/2006/relationships/slide" Target="slides/slide493.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22" Type="http://schemas.openxmlformats.org/officeDocument/2006/relationships/slide" Target="slides/slide518.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564" Type="http://schemas.openxmlformats.org/officeDocument/2006/relationships/theme" Target="theme/theme1.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533" Type="http://schemas.openxmlformats.org/officeDocument/2006/relationships/slide" Target="slides/slide529.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566" Type="http://schemas.microsoft.com/office/2015/10/relationships/revisionInfo" Target="revisionInfo.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27" Type="http://schemas.openxmlformats.org/officeDocument/2006/relationships/slide" Target="slides/slide423.xml"/><Relationship Id="rId448" Type="http://schemas.openxmlformats.org/officeDocument/2006/relationships/slide" Target="slides/slide444.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80" Type="http://schemas.openxmlformats.org/officeDocument/2006/relationships/slide" Target="slides/slide476.xml"/><Relationship Id="rId515" Type="http://schemas.openxmlformats.org/officeDocument/2006/relationships/slide" Target="slides/slide511.xml"/><Relationship Id="rId536" Type="http://schemas.openxmlformats.org/officeDocument/2006/relationships/slide" Target="slides/slide53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557" Type="http://schemas.openxmlformats.org/officeDocument/2006/relationships/slide" Target="slides/slide553.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slide" Target="slides/slide378.xml"/><Relationship Id="rId417" Type="http://schemas.openxmlformats.org/officeDocument/2006/relationships/slide" Target="slides/slide413.xml"/><Relationship Id="rId438" Type="http://schemas.openxmlformats.org/officeDocument/2006/relationships/slide" Target="slides/slide434.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470" Type="http://schemas.openxmlformats.org/officeDocument/2006/relationships/slide" Target="slides/slide466.xml"/><Relationship Id="rId491" Type="http://schemas.openxmlformats.org/officeDocument/2006/relationships/slide" Target="slides/slide487.xml"/><Relationship Id="rId505" Type="http://schemas.openxmlformats.org/officeDocument/2006/relationships/slide" Target="slides/slide501.xml"/><Relationship Id="rId526" Type="http://schemas.openxmlformats.org/officeDocument/2006/relationships/slide" Target="slides/slide52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547" Type="http://schemas.openxmlformats.org/officeDocument/2006/relationships/slide" Target="slides/slide543.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407" Type="http://schemas.openxmlformats.org/officeDocument/2006/relationships/slide" Target="slides/slide403.xml"/><Relationship Id="rId428" Type="http://schemas.openxmlformats.org/officeDocument/2006/relationships/slide" Target="slides/slide424.xml"/><Relationship Id="rId449" Type="http://schemas.openxmlformats.org/officeDocument/2006/relationships/slide" Target="slides/slide445.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1" Type="http://schemas.openxmlformats.org/officeDocument/2006/relationships/slide" Target="slides/slide477.xml"/><Relationship Id="rId516" Type="http://schemas.openxmlformats.org/officeDocument/2006/relationships/slide" Target="slides/slide51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537" Type="http://schemas.openxmlformats.org/officeDocument/2006/relationships/slide" Target="slides/slide533.xml"/><Relationship Id="rId558" Type="http://schemas.openxmlformats.org/officeDocument/2006/relationships/slide" Target="slides/slide554.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418" Type="http://schemas.openxmlformats.org/officeDocument/2006/relationships/slide" Target="slides/slide414.xml"/><Relationship Id="rId439" Type="http://schemas.openxmlformats.org/officeDocument/2006/relationships/slide" Target="slides/slide435.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450" Type="http://schemas.openxmlformats.org/officeDocument/2006/relationships/slide" Target="slides/slide446.xml"/><Relationship Id="rId471" Type="http://schemas.openxmlformats.org/officeDocument/2006/relationships/slide" Target="slides/slide467.xml"/><Relationship Id="rId506" Type="http://schemas.openxmlformats.org/officeDocument/2006/relationships/slide" Target="slides/slide50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492" Type="http://schemas.openxmlformats.org/officeDocument/2006/relationships/slide" Target="slides/slide488.xml"/><Relationship Id="rId527" Type="http://schemas.openxmlformats.org/officeDocument/2006/relationships/slide" Target="slides/slide523.xml"/><Relationship Id="rId548" Type="http://schemas.openxmlformats.org/officeDocument/2006/relationships/slide" Target="slides/slide544.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408" Type="http://schemas.openxmlformats.org/officeDocument/2006/relationships/slide" Target="slides/slide404.xml"/><Relationship Id="rId429" Type="http://schemas.openxmlformats.org/officeDocument/2006/relationships/slide" Target="slides/slide425.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440" Type="http://schemas.openxmlformats.org/officeDocument/2006/relationships/slide" Target="slides/slide436.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461" Type="http://schemas.openxmlformats.org/officeDocument/2006/relationships/slide" Target="slides/slide457.xml"/><Relationship Id="rId482" Type="http://schemas.openxmlformats.org/officeDocument/2006/relationships/slide" Target="slides/slide478.xml"/><Relationship Id="rId517" Type="http://schemas.openxmlformats.org/officeDocument/2006/relationships/slide" Target="slides/slide513.xml"/><Relationship Id="rId538" Type="http://schemas.openxmlformats.org/officeDocument/2006/relationships/slide" Target="slides/slide534.xml"/><Relationship Id="rId559" Type="http://schemas.openxmlformats.org/officeDocument/2006/relationships/notesMaster" Target="notesMasters/notes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419" Type="http://schemas.openxmlformats.org/officeDocument/2006/relationships/slide" Target="slides/slide415.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430" Type="http://schemas.openxmlformats.org/officeDocument/2006/relationships/slide" Target="slides/slide426.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451" Type="http://schemas.openxmlformats.org/officeDocument/2006/relationships/slide" Target="slides/slide447.xml"/><Relationship Id="rId472" Type="http://schemas.openxmlformats.org/officeDocument/2006/relationships/slide" Target="slides/slide468.xml"/><Relationship Id="rId493" Type="http://schemas.openxmlformats.org/officeDocument/2006/relationships/slide" Target="slides/slide489.xml"/><Relationship Id="rId507" Type="http://schemas.openxmlformats.org/officeDocument/2006/relationships/slide" Target="slides/slide503.xml"/><Relationship Id="rId528" Type="http://schemas.openxmlformats.org/officeDocument/2006/relationships/slide" Target="slides/slide524.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handoutMaster" Target="handoutMasters/handoutMaster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41" Type="http://schemas.openxmlformats.org/officeDocument/2006/relationships/slide" Target="slides/slide437.xml"/><Relationship Id="rId462" Type="http://schemas.openxmlformats.org/officeDocument/2006/relationships/slide" Target="slides/slide458.xml"/><Relationship Id="rId483" Type="http://schemas.openxmlformats.org/officeDocument/2006/relationships/slide" Target="slides/slide479.xml"/><Relationship Id="rId518" Type="http://schemas.openxmlformats.org/officeDocument/2006/relationships/slide" Target="slides/slide514.xml"/><Relationship Id="rId539" Type="http://schemas.openxmlformats.org/officeDocument/2006/relationships/slide" Target="slides/slide53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550" Type="http://schemas.openxmlformats.org/officeDocument/2006/relationships/slide" Target="slides/slide546.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slide" Target="slides/slide448.xml"/><Relationship Id="rId473" Type="http://schemas.openxmlformats.org/officeDocument/2006/relationships/slide" Target="slides/slide469.xml"/><Relationship Id="rId494" Type="http://schemas.openxmlformats.org/officeDocument/2006/relationships/slide" Target="slides/slide490.xml"/><Relationship Id="rId508" Type="http://schemas.openxmlformats.org/officeDocument/2006/relationships/slide" Target="slides/slide504.xml"/><Relationship Id="rId529" Type="http://schemas.openxmlformats.org/officeDocument/2006/relationships/slide" Target="slides/slide525.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40" Type="http://schemas.openxmlformats.org/officeDocument/2006/relationships/slide" Target="slides/slide536.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561" Type="http://schemas.openxmlformats.org/officeDocument/2006/relationships/tags" Target="tags/tag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463" Type="http://schemas.openxmlformats.org/officeDocument/2006/relationships/slide" Target="slides/slide459.xml"/><Relationship Id="rId484" Type="http://schemas.openxmlformats.org/officeDocument/2006/relationships/slide" Target="slides/slide480.xml"/><Relationship Id="rId519" Type="http://schemas.openxmlformats.org/officeDocument/2006/relationships/slide" Target="slides/slide515.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530" Type="http://schemas.openxmlformats.org/officeDocument/2006/relationships/slide" Target="slides/slide526.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474" Type="http://schemas.openxmlformats.org/officeDocument/2006/relationships/slide" Target="slides/slide470.xml"/><Relationship Id="rId509" Type="http://schemas.openxmlformats.org/officeDocument/2006/relationships/slide" Target="slides/slide505.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520" Type="http://schemas.openxmlformats.org/officeDocument/2006/relationships/slide" Target="slides/slide516.xml"/><Relationship Id="rId541" Type="http://schemas.openxmlformats.org/officeDocument/2006/relationships/slide" Target="slides/slide537.xml"/><Relationship Id="rId562" Type="http://schemas.openxmlformats.org/officeDocument/2006/relationships/presProps" Target="presProp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slide" Target="slides/slide460.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tableStyles" Target="tableStyles.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s>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j-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j-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j-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j-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j-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88584" custScaleY="97280" custLinFactX="991" custLinFactNeighborX="100000" custLinFactNeighborY="-8163">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404301" custLinFactX="50369" custLinFactNeighborX="100000" custLinFactNeighborY="-8107">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325215" custLinFactX="29622" custLinFactNeighborX="100000" custLinFactNeighborY="329">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214408" custLinFactNeighborX="61605"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98830" custScaleY="112084" custLinFactNeighborX="50394" custLinFactNeighborY="-27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n-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n-lt"/>
              <a:cs typeface="Arial" pitchFamily="34" charset="0"/>
            </a:rPr>
            <a:t>Main Tools</a:t>
          </a:r>
          <a:r>
            <a:rPr lang="en-US" sz="1600" dirty="0">
              <a:latin typeface="+mn-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n-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n-lt"/>
              <a:cs typeface="Arial" pitchFamily="34" charset="0"/>
            </a:rPr>
            <a:t>Tools</a:t>
          </a:r>
          <a:r>
            <a:rPr lang="en-US" sz="1600" dirty="0">
              <a:latin typeface="+mn-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n-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n-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n-lt"/>
              <a:cs typeface="Arial" pitchFamily="34" charset="0"/>
            </a:rPr>
            <a:t>Contro</a:t>
          </a:r>
          <a:r>
            <a:rPr lang="en-US" b="1" dirty="0">
              <a:latin typeface="Arial" pitchFamily="34" charset="0"/>
              <a:cs typeface="Arial" pitchFamily="34" charset="0"/>
            </a:rPr>
            <a:t>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n-lt"/>
              <a:cs typeface="Arial" pitchFamily="34" charset="0"/>
            </a:rPr>
            <a:t>Tools</a:t>
          </a:r>
          <a:r>
            <a:rPr lang="en-US" sz="1600" dirty="0">
              <a:latin typeface="+mn-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n-lt"/>
              <a:cs typeface="Arial" pitchFamily="34" charset="0"/>
            </a:rPr>
            <a:t>Tools</a:t>
          </a:r>
          <a:r>
            <a:rPr lang="en-US" sz="1600" dirty="0">
              <a:latin typeface="+mn-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n-lt"/>
              <a:cs typeface="Arial" pitchFamily="34" charset="0"/>
            </a:rPr>
            <a:t>Tools</a:t>
          </a:r>
          <a:r>
            <a:rPr lang="en-US" sz="1600" dirty="0">
              <a:latin typeface="+mn-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n-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793969" y="935155"/>
          <a:ext cx="813851" cy="926541"/>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578347" y="32984"/>
          <a:ext cx="1370047" cy="9589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Define</a:t>
          </a:r>
        </a:p>
      </dsp:txBody>
      <dsp:txXfrm>
        <a:off x="625169" y="79806"/>
        <a:ext cx="1276403" cy="865344"/>
      </dsp:txXfrm>
    </dsp:sp>
    <dsp:sp modelId="{41BAD27D-281C-408F-B4C0-22950535C353}">
      <dsp:nvSpPr>
        <dsp:cNvPr id="0" name=""/>
        <dsp:cNvSpPr/>
      </dsp:nvSpPr>
      <dsp:spPr>
        <a:xfrm>
          <a:off x="2015146" y="71716"/>
          <a:ext cx="2875571" cy="75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Define and quantify the problem and objective</a:t>
          </a:r>
        </a:p>
      </dsp:txBody>
      <dsp:txXfrm>
        <a:off x="2015146" y="71716"/>
        <a:ext cx="2875571" cy="754014"/>
      </dsp:txXfrm>
    </dsp:sp>
    <dsp:sp modelId="{2AE3114D-6B2A-4FED-AB4B-5677839D2208}">
      <dsp:nvSpPr>
        <dsp:cNvPr id="0" name=""/>
        <dsp:cNvSpPr/>
      </dsp:nvSpPr>
      <dsp:spPr>
        <a:xfrm rot="5400000">
          <a:off x="2526919" y="2012416"/>
          <a:ext cx="813851" cy="926541"/>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311297" y="1110245"/>
          <a:ext cx="1370047" cy="9589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8119" y="1157067"/>
        <a:ext cx="1276403" cy="865344"/>
      </dsp:txXfrm>
    </dsp:sp>
    <dsp:sp modelId="{BEF9C403-77B7-4937-90B4-158FD30F0951}">
      <dsp:nvSpPr>
        <dsp:cNvPr id="0" name=""/>
        <dsp:cNvSpPr/>
      </dsp:nvSpPr>
      <dsp:spPr>
        <a:xfrm>
          <a:off x="3663593" y="1138869"/>
          <a:ext cx="4028624"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Baseline process, validate measures, and identify all possible x’s and dependent Y’s</a:t>
          </a:r>
        </a:p>
      </dsp:txBody>
      <dsp:txXfrm>
        <a:off x="3663593" y="1138869"/>
        <a:ext cx="4028624" cy="775096"/>
      </dsp:txXfrm>
    </dsp:sp>
    <dsp:sp modelId="{DFE0F5F9-9A6C-45BD-A9A1-A177557A67E6}">
      <dsp:nvSpPr>
        <dsp:cNvPr id="0" name=""/>
        <dsp:cNvSpPr/>
      </dsp:nvSpPr>
      <dsp:spPr>
        <a:xfrm rot="5400000">
          <a:off x="3967780" y="3089676"/>
          <a:ext cx="813851" cy="926541"/>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3831937" y="2164787"/>
          <a:ext cx="1370047" cy="9589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Analyze</a:t>
          </a:r>
        </a:p>
      </dsp:txBody>
      <dsp:txXfrm>
        <a:off x="3878759" y="2211609"/>
        <a:ext cx="1276403" cy="865344"/>
      </dsp:txXfrm>
    </dsp:sp>
    <dsp:sp modelId="{5515B0E1-B883-4239-B42B-048C8CF8C47C}">
      <dsp:nvSpPr>
        <dsp:cNvPr id="0" name=""/>
        <dsp:cNvSpPr/>
      </dsp:nvSpPr>
      <dsp:spPr>
        <a:xfrm>
          <a:off x="5291746" y="2281517"/>
          <a:ext cx="3240578"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Analyze and validate causes identifying critical factors</a:t>
          </a:r>
        </a:p>
      </dsp:txBody>
      <dsp:txXfrm>
        <a:off x="5291746" y="2281517"/>
        <a:ext cx="3240578" cy="775096"/>
      </dsp:txXfrm>
    </dsp:sp>
    <dsp:sp modelId="{AC9D4A74-FC6C-461C-9575-07AB2CFFC0C0}">
      <dsp:nvSpPr>
        <dsp:cNvPr id="0" name=""/>
        <dsp:cNvSpPr/>
      </dsp:nvSpPr>
      <dsp:spPr>
        <a:xfrm rot="5400000">
          <a:off x="5554686" y="4166937"/>
          <a:ext cx="813851" cy="926541"/>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339065" y="3264766"/>
          <a:ext cx="1370047" cy="9589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a:t>
          </a:r>
        </a:p>
      </dsp:txBody>
      <dsp:txXfrm>
        <a:off x="5385887" y="3311588"/>
        <a:ext cx="1276403" cy="865344"/>
      </dsp:txXfrm>
    </dsp:sp>
    <dsp:sp modelId="{49C559FB-101A-49F8-ABA9-837AD4053029}">
      <dsp:nvSpPr>
        <dsp:cNvPr id="0" name=""/>
        <dsp:cNvSpPr/>
      </dsp:nvSpPr>
      <dsp:spPr>
        <a:xfrm>
          <a:off x="6752966" y="3352166"/>
          <a:ext cx="2136450"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Develop solutions</a:t>
          </a:r>
        </a:p>
      </dsp:txBody>
      <dsp:txXfrm>
        <a:off x="6752966" y="3352166"/>
        <a:ext cx="2136450" cy="775096"/>
      </dsp:txXfrm>
    </dsp:sp>
    <dsp:sp modelId="{D917A64E-7ED6-4DB8-BCF0-E29926AEBA03}">
      <dsp:nvSpPr>
        <dsp:cNvPr id="0" name=""/>
        <dsp:cNvSpPr/>
      </dsp:nvSpPr>
      <dsp:spPr>
        <a:xfrm>
          <a:off x="6925971" y="4342026"/>
          <a:ext cx="1370047" cy="9589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a:t>
          </a:r>
        </a:p>
      </dsp:txBody>
      <dsp:txXfrm>
        <a:off x="6972793" y="4388848"/>
        <a:ext cx="1276403" cy="865344"/>
      </dsp:txXfrm>
    </dsp:sp>
    <dsp:sp modelId="{56EDE3D9-7B7E-4D2E-AD38-82AD1FE63D10}">
      <dsp:nvSpPr>
        <dsp:cNvPr id="0" name=""/>
        <dsp:cNvSpPr/>
      </dsp:nvSpPr>
      <dsp:spPr>
        <a:xfrm>
          <a:off x="8305773" y="4384556"/>
          <a:ext cx="1981225"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Implement and sustain solutions</a:t>
          </a:r>
        </a:p>
      </dsp:txBody>
      <dsp:txXfrm>
        <a:off x="8305773" y="4384556"/>
        <a:ext cx="1981225" cy="86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Main Tools</a:t>
          </a:r>
          <a:r>
            <a:rPr lang="en-US" sz="1600" kern="1200" dirty="0">
              <a:latin typeface="+mn-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Contro</a:t>
          </a:r>
          <a:r>
            <a:rPr lang="en-US" sz="1400" b="1" kern="1200" dirty="0">
              <a:latin typeface="Arial" pitchFamily="34" charset="0"/>
              <a:cs typeface="Arial" pitchFamily="34" charset="0"/>
            </a:rPr>
            <a:t>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1500" y="76208"/>
          <a:ext cx="2380249" cy="1639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1500" y="1783431"/>
          <a:ext cx="2380249" cy="5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Sort</a:t>
          </a:r>
        </a:p>
      </dsp:txBody>
      <dsp:txXfrm>
        <a:off x="1500" y="1783431"/>
        <a:ext cx="2380249" cy="578765"/>
      </dsp:txXfrm>
    </dsp:sp>
    <dsp:sp modelId="{3F63BE9E-D500-4E55-B5E4-895134BAB255}">
      <dsp:nvSpPr>
        <dsp:cNvPr id="0" name=""/>
        <dsp:cNvSpPr/>
      </dsp:nvSpPr>
      <dsp:spPr>
        <a:xfrm>
          <a:off x="2619875" y="101122"/>
          <a:ext cx="2380249" cy="16399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2619875" y="1783926"/>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Set in Order</a:t>
          </a:r>
        </a:p>
      </dsp:txBody>
      <dsp:txXfrm>
        <a:off x="2619875" y="1783926"/>
        <a:ext cx="2380249" cy="883072"/>
      </dsp:txXfrm>
    </dsp:sp>
    <dsp:sp modelId="{E55DB931-1313-436D-B533-7D29FFC1F393}">
      <dsp:nvSpPr>
        <dsp:cNvPr id="0" name=""/>
        <dsp:cNvSpPr/>
      </dsp:nvSpPr>
      <dsp:spPr>
        <a:xfrm>
          <a:off x="5238249" y="101122"/>
          <a:ext cx="2380249" cy="163999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238249" y="174111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Shine</a:t>
          </a:r>
        </a:p>
      </dsp:txBody>
      <dsp:txXfrm>
        <a:off x="5238249" y="1741114"/>
        <a:ext cx="2380249" cy="883072"/>
      </dsp:txXfrm>
    </dsp:sp>
    <dsp:sp modelId="{D67153A3-D7E7-4BE0-BDA6-BFFD5EB17437}">
      <dsp:nvSpPr>
        <dsp:cNvPr id="0" name=""/>
        <dsp:cNvSpPr/>
      </dsp:nvSpPr>
      <dsp:spPr>
        <a:xfrm>
          <a:off x="990591" y="2862212"/>
          <a:ext cx="2380249" cy="163999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066807"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Standardize</a:t>
          </a:r>
        </a:p>
      </dsp:txBody>
      <dsp:txXfrm>
        <a:off x="1066807" y="4502204"/>
        <a:ext cx="2380249" cy="883072"/>
      </dsp:txXfrm>
    </dsp:sp>
    <dsp:sp modelId="{F69137EE-D8F7-4664-ADB3-A88588B9C2C8}">
      <dsp:nvSpPr>
        <dsp:cNvPr id="0" name=""/>
        <dsp:cNvSpPr/>
      </dsp:nvSpPr>
      <dsp:spPr>
        <a:xfrm>
          <a:off x="3962409" y="2895602"/>
          <a:ext cx="2380249" cy="1639992"/>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3929062"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Sustain</a:t>
          </a:r>
        </a:p>
      </dsp:txBody>
      <dsp:txXfrm>
        <a:off x="3929062" y="4502204"/>
        <a:ext cx="2380249" cy="88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0.wmf"/><Relationship Id="rId4" Type="http://schemas.openxmlformats.org/officeDocument/2006/relationships/image" Target="../media/image1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4" Type="http://schemas.openxmlformats.org/officeDocument/2006/relationships/image" Target="../media/image20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209.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13.wmf"/><Relationship Id="rId4" Type="http://schemas.openxmlformats.org/officeDocument/2006/relationships/image" Target="../media/image2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5" Type="http://schemas.openxmlformats.org/officeDocument/2006/relationships/image" Target="../media/image168.wmf"/><Relationship Id="rId4" Type="http://schemas.openxmlformats.org/officeDocument/2006/relationships/image" Target="../media/image1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12/28/2017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12/28/2017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3.xml.rels><?xml version="1.0" encoding="UTF-8" standalone="yes"?>
<Relationships xmlns="http://schemas.openxmlformats.org/package/2006/relationships"><Relationship Id="rId3" Type="http://schemas.openxmlformats.org/officeDocument/2006/relationships/slide" Target="../slides/slide174.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7.xml.rels><?xml version="1.0" encoding="UTF-8" standalone="yes"?>
<Relationships xmlns="http://schemas.openxmlformats.org/package/2006/relationships"><Relationship Id="rId3" Type="http://schemas.openxmlformats.org/officeDocument/2006/relationships/slide" Target="../slides/slide178.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6.xml.rels><?xml version="1.0" encoding="UTF-8" standalone="yes"?>
<Relationships xmlns="http://schemas.openxmlformats.org/package/2006/relationships"><Relationship Id="rId3" Type="http://schemas.openxmlformats.org/officeDocument/2006/relationships/slide" Target="../slides/slide18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7.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01.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2.xml.rels><?xml version="1.0" encoding="UTF-8" standalone="yes"?>
<Relationships xmlns="http://schemas.openxmlformats.org/package/2006/relationships"><Relationship Id="rId3" Type="http://schemas.openxmlformats.org/officeDocument/2006/relationships/slide" Target="../slides/slide20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203.xml.rels><?xml version="1.0" encoding="UTF-8" standalone="yes"?>
<Relationships xmlns="http://schemas.openxmlformats.org/package/2006/relationships"><Relationship Id="rId3" Type="http://schemas.openxmlformats.org/officeDocument/2006/relationships/slide" Target="../slides/slide20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204.xml.rels><?xml version="1.0" encoding="UTF-8" standalone="yes"?>
<Relationships xmlns="http://schemas.openxmlformats.org/package/2006/relationships"><Relationship Id="rId3" Type="http://schemas.openxmlformats.org/officeDocument/2006/relationships/slide" Target="../slides/slide205.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205.xml.rels><?xml version="1.0" encoding="UTF-8" standalone="yes"?>
<Relationships xmlns="http://schemas.openxmlformats.org/package/2006/relationships"><Relationship Id="rId3" Type="http://schemas.openxmlformats.org/officeDocument/2006/relationships/slide" Target="../slides/slide206.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206.xml.rels><?xml version="1.0" encoding="UTF-8" standalone="yes"?>
<Relationships xmlns="http://schemas.openxmlformats.org/package/2006/relationships"><Relationship Id="rId3" Type="http://schemas.openxmlformats.org/officeDocument/2006/relationships/slide" Target="../slides/slide207.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207.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208.xml.rels><?xml version="1.0" encoding="UTF-8" standalone="yes"?>
<Relationships xmlns="http://schemas.openxmlformats.org/package/2006/relationships"><Relationship Id="rId3" Type="http://schemas.openxmlformats.org/officeDocument/2006/relationships/slide" Target="../slides/slide209.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209.xml.rels><?xml version="1.0" encoding="UTF-8" standalone="yes"?>
<Relationships xmlns="http://schemas.openxmlformats.org/package/2006/relationships"><Relationship Id="rId3" Type="http://schemas.openxmlformats.org/officeDocument/2006/relationships/slide" Target="../slides/slide210.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3" Type="http://schemas.openxmlformats.org/officeDocument/2006/relationships/slide" Target="../slides/slide211.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211.xml.rels><?xml version="1.0" encoding="UTF-8" standalone="yes"?>
<Relationships xmlns="http://schemas.openxmlformats.org/package/2006/relationships"><Relationship Id="rId3" Type="http://schemas.openxmlformats.org/officeDocument/2006/relationships/slide" Target="../slides/slide212.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212.xml.rels><?xml version="1.0" encoding="UTF-8" standalone="yes"?>
<Relationships xmlns="http://schemas.openxmlformats.org/package/2006/relationships"><Relationship Id="rId3" Type="http://schemas.openxmlformats.org/officeDocument/2006/relationships/slide" Target="../slides/slide213.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213.xml.rels><?xml version="1.0" encoding="UTF-8" standalone="yes"?>
<Relationships xmlns="http://schemas.openxmlformats.org/package/2006/relationships"><Relationship Id="rId3" Type="http://schemas.openxmlformats.org/officeDocument/2006/relationships/slide" Target="../slides/slide214.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214.xml.rels><?xml version="1.0" encoding="UTF-8" standalone="yes"?>
<Relationships xmlns="http://schemas.openxmlformats.org/package/2006/relationships"><Relationship Id="rId3" Type="http://schemas.openxmlformats.org/officeDocument/2006/relationships/slide" Target="../slides/slide215.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215.xml.rels><?xml version="1.0" encoding="UTF-8" standalone="yes"?>
<Relationships xmlns="http://schemas.openxmlformats.org/package/2006/relationships"><Relationship Id="rId3" Type="http://schemas.openxmlformats.org/officeDocument/2006/relationships/slide" Target="../slides/slide216.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7090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4171845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969316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628522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32747043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2620186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2232216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896519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17664527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3848632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14736898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2580399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26704174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3717578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246317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6101265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42525037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4190729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2914615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41786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361404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2463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45305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3622059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in Minitab, follow the steps listed on this page.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103533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16026834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we were looking to determine how many defective products (effects) were created by each team (cause).</a:t>
            </a:r>
          </a:p>
          <a:p>
            <a:pPr>
              <a:buFont typeface="Arial" pitchFamily="34" charset="0"/>
              <a:buChar char="•"/>
            </a:pPr>
            <a:r>
              <a:rPr lang="en-US" baseline="0" dirty="0"/>
              <a:t>As you can see, Minitab sorted the data in decreasing order, the team with the most defective products on the left.</a:t>
            </a:r>
          </a:p>
          <a:p>
            <a:pPr>
              <a:buFont typeface="Arial" pitchFamily="34" charset="0"/>
              <a:buChar char="•"/>
            </a:pPr>
            <a:r>
              <a:rPr lang="en-US" baseline="0" dirty="0"/>
              <a:t>The total number of defects is 44, and you can see that the cumulative percentage (red line) shows what each team, cumulatively, is contributing as a percentage of the total number of defects.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2994264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272708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21429328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4917479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03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3438725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26106687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35850804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3859585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1382525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2829041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34402167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3120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36504754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9166076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3089922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9797673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949851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468944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quick and easy way to estimate yield.</a:t>
            </a:r>
          </a:p>
          <a:p>
            <a:pPr>
              <a:buFont typeface="Arial" pitchFamily="34" charset="0"/>
              <a:buChar char="•"/>
            </a:pPr>
            <a:r>
              <a:rPr lang="en-US" baseline="0" dirty="0"/>
              <a:t> Assuming maximum DPU is 1*, so to get a yield percent just subtract DPU from 1.</a:t>
            </a:r>
          </a:p>
          <a:p>
            <a:pPr>
              <a:buFont typeface="Arial" pitchFamily="34" charset="0"/>
              <a:buChar char="•"/>
            </a:pPr>
            <a:r>
              <a:rPr lang="en-US" baseline="0" dirty="0"/>
              <a:t>As you can see, by calculating the yield this way we get nearly the same result for the RTY (76%)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3336161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case</a:t>
            </a:r>
            <a:r>
              <a:rPr lang="en-US" baseline="0" dirty="0"/>
              <a:t> that you’re counting defectives rather than defects, we can use First Time Yield (FTY) as our yield value in our RTY calculation. FTY is the count of “non-defective” (e.g. good units) produced by the process divided by the total number of units going into the process (assuming no rework). So if your process step had 100 units go in and 87 good units come out then your FTY for that step is 87/100 or 87%.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27239732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36999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32763982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8090065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 blank canvas of a project charter template. Next we explore the key components.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2988002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in the background and discussion points that highlight all the key elements of a project charter. A good project charter is very clear, definitive, concise. It’s best to keep it in a one-page layout. It will be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3884721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4093739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3239595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13103387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503152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79994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4421276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9289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16351989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2545006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10327102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28128753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3258282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2912796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650276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14409609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170</a:t>
            </a:fld>
            <a:endParaRPr lang="en-US" dirty="0"/>
          </a:p>
        </p:txBody>
      </p:sp>
    </p:spTree>
    <p:extLst>
      <p:ext uri="{BB962C8B-B14F-4D97-AF65-F5344CB8AC3E}">
        <p14:creationId xmlns:p14="http://schemas.microsoft.com/office/powerpoint/2010/main" val="27555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767897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171</a:t>
            </a:fld>
            <a:endParaRPr lang="en-US" dirty="0"/>
          </a:p>
        </p:txBody>
      </p:sp>
    </p:spTree>
    <p:extLst>
      <p:ext uri="{BB962C8B-B14F-4D97-AF65-F5344CB8AC3E}">
        <p14:creationId xmlns:p14="http://schemas.microsoft.com/office/powerpoint/2010/main" val="6857842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172</a:t>
            </a:fld>
            <a:endParaRPr lang="en-US" dirty="0"/>
          </a:p>
        </p:txBody>
      </p:sp>
    </p:spTree>
    <p:extLst>
      <p:ext uri="{BB962C8B-B14F-4D97-AF65-F5344CB8AC3E}">
        <p14:creationId xmlns:p14="http://schemas.microsoft.com/office/powerpoint/2010/main" val="4258747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173</a:t>
            </a:fld>
            <a:endParaRPr lang="en-US" dirty="0"/>
          </a:p>
        </p:txBody>
      </p:sp>
    </p:spTree>
    <p:extLst>
      <p:ext uri="{BB962C8B-B14F-4D97-AF65-F5344CB8AC3E}">
        <p14:creationId xmlns:p14="http://schemas.microsoft.com/office/powerpoint/2010/main" val="42187657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174</a:t>
            </a:fld>
            <a:endParaRPr lang="en-US" dirty="0"/>
          </a:p>
        </p:txBody>
      </p:sp>
    </p:spTree>
    <p:extLst>
      <p:ext uri="{BB962C8B-B14F-4D97-AF65-F5344CB8AC3E}">
        <p14:creationId xmlns:p14="http://schemas.microsoft.com/office/powerpoint/2010/main" val="38106247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175</a:t>
            </a:fld>
            <a:endParaRPr lang="en-US" dirty="0"/>
          </a:p>
        </p:txBody>
      </p:sp>
    </p:spTree>
    <p:extLst>
      <p:ext uri="{BB962C8B-B14F-4D97-AF65-F5344CB8AC3E}">
        <p14:creationId xmlns:p14="http://schemas.microsoft.com/office/powerpoint/2010/main" val="15166920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176</a:t>
            </a:fld>
            <a:endParaRPr lang="en-US" dirty="0"/>
          </a:p>
        </p:txBody>
      </p:sp>
    </p:spTree>
    <p:extLst>
      <p:ext uri="{BB962C8B-B14F-4D97-AF65-F5344CB8AC3E}">
        <p14:creationId xmlns:p14="http://schemas.microsoft.com/office/powerpoint/2010/main" val="9788446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177</a:t>
            </a:fld>
            <a:endParaRPr lang="en-US" dirty="0"/>
          </a:p>
        </p:txBody>
      </p:sp>
    </p:spTree>
    <p:extLst>
      <p:ext uri="{BB962C8B-B14F-4D97-AF65-F5344CB8AC3E}">
        <p14:creationId xmlns:p14="http://schemas.microsoft.com/office/powerpoint/2010/main" val="3544703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178</a:t>
            </a:fld>
            <a:endParaRPr lang="en-US" dirty="0"/>
          </a:p>
        </p:txBody>
      </p:sp>
    </p:spTree>
    <p:extLst>
      <p:ext uri="{BB962C8B-B14F-4D97-AF65-F5344CB8AC3E}">
        <p14:creationId xmlns:p14="http://schemas.microsoft.com/office/powerpoint/2010/main" val="42312370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179</a:t>
            </a:fld>
            <a:endParaRPr lang="en-US" dirty="0"/>
          </a:p>
        </p:txBody>
      </p:sp>
    </p:spTree>
    <p:extLst>
      <p:ext uri="{BB962C8B-B14F-4D97-AF65-F5344CB8AC3E}">
        <p14:creationId xmlns:p14="http://schemas.microsoft.com/office/powerpoint/2010/main" val="25531199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180</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706225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181</a:t>
            </a:fld>
            <a:endParaRPr lang="en-US" dirty="0"/>
          </a:p>
        </p:txBody>
      </p:sp>
    </p:spTree>
    <p:extLst>
      <p:ext uri="{BB962C8B-B14F-4D97-AF65-F5344CB8AC3E}">
        <p14:creationId xmlns:p14="http://schemas.microsoft.com/office/powerpoint/2010/main" val="40122499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182</a:t>
            </a:fld>
            <a:endParaRPr lang="en-US" dirty="0"/>
          </a:p>
        </p:txBody>
      </p:sp>
    </p:spTree>
    <p:extLst>
      <p:ext uri="{BB962C8B-B14F-4D97-AF65-F5344CB8AC3E}">
        <p14:creationId xmlns:p14="http://schemas.microsoft.com/office/powerpoint/2010/main" val="72922393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183</a:t>
            </a:fld>
            <a:endParaRPr lang="en-US" dirty="0"/>
          </a:p>
        </p:txBody>
      </p:sp>
    </p:spTree>
    <p:extLst>
      <p:ext uri="{BB962C8B-B14F-4D97-AF65-F5344CB8AC3E}">
        <p14:creationId xmlns:p14="http://schemas.microsoft.com/office/powerpoint/2010/main" val="20876557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184</a:t>
            </a:fld>
            <a:endParaRPr lang="en-US" dirty="0"/>
          </a:p>
        </p:txBody>
      </p:sp>
    </p:spTree>
    <p:extLst>
      <p:ext uri="{BB962C8B-B14F-4D97-AF65-F5344CB8AC3E}">
        <p14:creationId xmlns:p14="http://schemas.microsoft.com/office/powerpoint/2010/main" val="6035935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185</a:t>
            </a:fld>
            <a:endParaRPr lang="en-US" dirty="0"/>
          </a:p>
        </p:txBody>
      </p:sp>
    </p:spTree>
    <p:extLst>
      <p:ext uri="{BB962C8B-B14F-4D97-AF65-F5344CB8AC3E}">
        <p14:creationId xmlns:p14="http://schemas.microsoft.com/office/powerpoint/2010/main" val="17523345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186</a:t>
            </a:fld>
            <a:endParaRPr lang="en-US" dirty="0"/>
          </a:p>
        </p:txBody>
      </p:sp>
    </p:spTree>
    <p:extLst>
      <p:ext uri="{BB962C8B-B14F-4D97-AF65-F5344CB8AC3E}">
        <p14:creationId xmlns:p14="http://schemas.microsoft.com/office/powerpoint/2010/main" val="1585177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187</a:t>
            </a:fld>
            <a:endParaRPr lang="en-US" dirty="0"/>
          </a:p>
        </p:txBody>
      </p:sp>
    </p:spTree>
    <p:extLst>
      <p:ext uri="{BB962C8B-B14F-4D97-AF65-F5344CB8AC3E}">
        <p14:creationId xmlns:p14="http://schemas.microsoft.com/office/powerpoint/2010/main" val="1703610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188</a:t>
            </a:fld>
            <a:endParaRPr lang="en-US" dirty="0"/>
          </a:p>
        </p:txBody>
      </p:sp>
    </p:spTree>
    <p:extLst>
      <p:ext uri="{BB962C8B-B14F-4D97-AF65-F5344CB8AC3E}">
        <p14:creationId xmlns:p14="http://schemas.microsoft.com/office/powerpoint/2010/main" val="22545740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189</a:t>
            </a:fld>
            <a:endParaRPr lang="en-US" dirty="0"/>
          </a:p>
        </p:txBody>
      </p:sp>
    </p:spTree>
    <p:extLst>
      <p:ext uri="{BB962C8B-B14F-4D97-AF65-F5344CB8AC3E}">
        <p14:creationId xmlns:p14="http://schemas.microsoft.com/office/powerpoint/2010/main" val="22951948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190</a:t>
            </a:fld>
            <a:endParaRPr lang="en-US" dirty="0"/>
          </a:p>
        </p:txBody>
      </p:sp>
    </p:spTree>
    <p:extLst>
      <p:ext uri="{BB962C8B-B14F-4D97-AF65-F5344CB8AC3E}">
        <p14:creationId xmlns:p14="http://schemas.microsoft.com/office/powerpoint/2010/main" val="91820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625648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191</a:t>
            </a:fld>
            <a:endParaRPr lang="en-US" dirty="0"/>
          </a:p>
        </p:txBody>
      </p:sp>
    </p:spTree>
    <p:extLst>
      <p:ext uri="{BB962C8B-B14F-4D97-AF65-F5344CB8AC3E}">
        <p14:creationId xmlns:p14="http://schemas.microsoft.com/office/powerpoint/2010/main" val="2904531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192</a:t>
            </a:fld>
            <a:endParaRPr lang="en-US" dirty="0"/>
          </a:p>
        </p:txBody>
      </p:sp>
    </p:spTree>
    <p:extLst>
      <p:ext uri="{BB962C8B-B14F-4D97-AF65-F5344CB8AC3E}">
        <p14:creationId xmlns:p14="http://schemas.microsoft.com/office/powerpoint/2010/main" val="428917324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193</a:t>
            </a:fld>
            <a:endParaRPr lang="en-US" dirty="0"/>
          </a:p>
        </p:txBody>
      </p:sp>
    </p:spTree>
    <p:extLst>
      <p:ext uri="{BB962C8B-B14F-4D97-AF65-F5344CB8AC3E}">
        <p14:creationId xmlns:p14="http://schemas.microsoft.com/office/powerpoint/2010/main" val="28488634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194</a:t>
            </a:fld>
            <a:endParaRPr lang="en-US" dirty="0"/>
          </a:p>
        </p:txBody>
      </p:sp>
    </p:spTree>
    <p:extLst>
      <p:ext uri="{BB962C8B-B14F-4D97-AF65-F5344CB8AC3E}">
        <p14:creationId xmlns:p14="http://schemas.microsoft.com/office/powerpoint/2010/main" val="39718051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195</a:t>
            </a:fld>
            <a:endParaRPr lang="en-US" dirty="0"/>
          </a:p>
        </p:txBody>
      </p:sp>
    </p:spTree>
    <p:extLst>
      <p:ext uri="{BB962C8B-B14F-4D97-AF65-F5344CB8AC3E}">
        <p14:creationId xmlns:p14="http://schemas.microsoft.com/office/powerpoint/2010/main" val="10756458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196</a:t>
            </a:fld>
            <a:endParaRPr lang="en-US" dirty="0"/>
          </a:p>
        </p:txBody>
      </p:sp>
    </p:spTree>
    <p:extLst>
      <p:ext uri="{BB962C8B-B14F-4D97-AF65-F5344CB8AC3E}">
        <p14:creationId xmlns:p14="http://schemas.microsoft.com/office/powerpoint/2010/main" val="396710056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197</a:t>
            </a:fld>
            <a:endParaRPr lang="en-US" dirty="0"/>
          </a:p>
        </p:txBody>
      </p:sp>
    </p:spTree>
    <p:extLst>
      <p:ext uri="{BB962C8B-B14F-4D97-AF65-F5344CB8AC3E}">
        <p14:creationId xmlns:p14="http://schemas.microsoft.com/office/powerpoint/2010/main" val="13068655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198</a:t>
            </a:fld>
            <a:endParaRPr lang="en-US" dirty="0"/>
          </a:p>
        </p:txBody>
      </p:sp>
    </p:spTree>
    <p:extLst>
      <p:ext uri="{BB962C8B-B14F-4D97-AF65-F5344CB8AC3E}">
        <p14:creationId xmlns:p14="http://schemas.microsoft.com/office/powerpoint/2010/main" val="22289618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  Use your</a:t>
            </a:r>
            <a:r>
              <a:rPr lang="en-IN" baseline="0" dirty="0"/>
              <a:t> work breakdown structure to boil it down to tasks so that you can determine specific resource requirements, dependencies etc.</a:t>
            </a:r>
            <a:endParaRPr lang="en-IN" dirty="0"/>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199</a:t>
            </a:fld>
            <a:endParaRPr lang="en-US" dirty="0"/>
          </a:p>
        </p:txBody>
      </p:sp>
    </p:spTree>
    <p:extLst>
      <p:ext uri="{BB962C8B-B14F-4D97-AF65-F5344CB8AC3E}">
        <p14:creationId xmlns:p14="http://schemas.microsoft.com/office/powerpoint/2010/main" val="23405784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200</a:t>
            </a:fld>
            <a:endParaRPr lang="en-US" dirty="0"/>
          </a:p>
        </p:txBody>
      </p:sp>
    </p:spTree>
    <p:extLst>
      <p:ext uri="{BB962C8B-B14F-4D97-AF65-F5344CB8AC3E}">
        <p14:creationId xmlns:p14="http://schemas.microsoft.com/office/powerpoint/2010/main" val="38045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the tasks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201</a:t>
            </a:fld>
            <a:endParaRPr lang="en-US" dirty="0"/>
          </a:p>
        </p:txBody>
      </p:sp>
    </p:spTree>
    <p:extLst>
      <p:ext uri="{BB962C8B-B14F-4D97-AF65-F5344CB8AC3E}">
        <p14:creationId xmlns:p14="http://schemas.microsoft.com/office/powerpoint/2010/main" val="34112755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Gantt</a:t>
            </a:r>
            <a:r>
              <a:rPr lang="en-IN" baseline="0" dirty="0"/>
              <a:t> charts can be created with many different authoring tools.  The example covered in the next few slides uses one of if not the most widely used business tools for project managers, consultants and contractors. Microsoft Excel.</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202</a:t>
            </a:fld>
            <a:endParaRPr lang="en-US" dirty="0"/>
          </a:p>
        </p:txBody>
      </p:sp>
    </p:spTree>
    <p:extLst>
      <p:ext uri="{BB962C8B-B14F-4D97-AF65-F5344CB8AC3E}">
        <p14:creationId xmlns:p14="http://schemas.microsoft.com/office/powerpoint/2010/main" val="2866552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Excel does not have a built in Gantt chart function but manipulating</a:t>
            </a:r>
            <a:r>
              <a:rPr lang="en-IN" baseline="0" dirty="0"/>
              <a:t> a stacked bar chart allows us to create a visually appealing and generally effective Gantt chart.</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203</a:t>
            </a:fld>
            <a:endParaRPr lang="en-US" dirty="0"/>
          </a:p>
        </p:txBody>
      </p:sp>
    </p:spTree>
    <p:extLst>
      <p:ext uri="{BB962C8B-B14F-4D97-AF65-F5344CB8AC3E}">
        <p14:creationId xmlns:p14="http://schemas.microsoft.com/office/powerpoint/2010/main" val="31776287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204</a:t>
            </a:fld>
            <a:endParaRPr lang="en-US" dirty="0"/>
          </a:p>
        </p:txBody>
      </p:sp>
    </p:spTree>
    <p:extLst>
      <p:ext uri="{BB962C8B-B14F-4D97-AF65-F5344CB8AC3E}">
        <p14:creationId xmlns:p14="http://schemas.microsoft.com/office/powerpoint/2010/main" val="320585822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205</a:t>
            </a:fld>
            <a:endParaRPr lang="en-US" dirty="0"/>
          </a:p>
        </p:txBody>
      </p:sp>
    </p:spTree>
    <p:extLst>
      <p:ext uri="{BB962C8B-B14F-4D97-AF65-F5344CB8AC3E}">
        <p14:creationId xmlns:p14="http://schemas.microsoft.com/office/powerpoint/2010/main" val="13089125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After initially creating your Gantt chart you can use Excel’s design and formatting functions to style</a:t>
            </a:r>
            <a:r>
              <a:rPr lang="en-IN" baseline="0" dirty="0"/>
              <a:t> your Gantt chart to meet your organizations needs.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206</a:t>
            </a:fld>
            <a:endParaRPr lang="en-US" dirty="0"/>
          </a:p>
        </p:txBody>
      </p:sp>
    </p:spTree>
    <p:extLst>
      <p:ext uri="{BB962C8B-B14F-4D97-AF65-F5344CB8AC3E}">
        <p14:creationId xmlns:p14="http://schemas.microsoft.com/office/powerpoint/2010/main" val="1096921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CPM is fundamental to project management.  You must understand all</a:t>
            </a:r>
            <a:r>
              <a:rPr lang="en-IN" baseline="0" dirty="0"/>
              <a:t> required project tasks, their durations and </a:t>
            </a:r>
            <a:r>
              <a:rPr lang="en-IN" dirty="0"/>
              <a:t>dependencies.  The</a:t>
            </a:r>
            <a:r>
              <a:rPr lang="en-IN" baseline="0" dirty="0"/>
              <a:t> critical path method can help you organize and understand how each task behaves relative to others and how the collection of all tasks fit in the grand scheme of a project.</a:t>
            </a:r>
            <a:r>
              <a:rPr lang="en-IN" dirty="0"/>
              <a:t> </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207</a:t>
            </a:fld>
            <a:endParaRPr lang="en-US" dirty="0"/>
          </a:p>
        </p:txBody>
      </p:sp>
    </p:spTree>
    <p:extLst>
      <p:ext uri="{BB962C8B-B14F-4D97-AF65-F5344CB8AC3E}">
        <p14:creationId xmlns:p14="http://schemas.microsoft.com/office/powerpoint/2010/main" val="117671981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 using your WBS you can efficiently evaluate task durations and dependencies to find the critical tasks that will affect the final timeline of your project.</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208</a:t>
            </a:fld>
            <a:endParaRPr lang="en-US" dirty="0"/>
          </a:p>
        </p:txBody>
      </p:sp>
    </p:spTree>
    <p:extLst>
      <p:ext uri="{BB962C8B-B14F-4D97-AF65-F5344CB8AC3E}">
        <p14:creationId xmlns:p14="http://schemas.microsoft.com/office/powerpoint/2010/main" val="983700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209</a:t>
            </a:fld>
            <a:endParaRPr lang="en-US" dirty="0"/>
          </a:p>
        </p:txBody>
      </p:sp>
    </p:spTree>
    <p:extLst>
      <p:ext uri="{BB962C8B-B14F-4D97-AF65-F5344CB8AC3E}">
        <p14:creationId xmlns:p14="http://schemas.microsoft.com/office/powerpoint/2010/main" val="278195955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a:t>
            </a:r>
            <a:r>
              <a:rPr lang="en-IN" baseline="0" dirty="0"/>
              <a:t> coordinating the use of all project planning tools and methods covered this far (WBS, Resource Planning, Gantt Chart, CPM) you can not only depict the project tasks and timelines but you can also better manage resources as a result.  The example on screen demonstrates that there is nearly a full FTE resource wasted in “waiting” time.  By knowing this you might be able to re-organize your projects tasks and resources to save on the cost of labor.</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210</a:t>
            </a:fld>
            <a:endParaRPr lang="en-US" dirty="0"/>
          </a:p>
        </p:txBody>
      </p:sp>
    </p:spTree>
    <p:extLst>
      <p:ext uri="{BB962C8B-B14F-4D97-AF65-F5344CB8AC3E}">
        <p14:creationId xmlns:p14="http://schemas.microsoft.com/office/powerpoint/2010/main" val="1410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it is the sum of the estimates of the best case, the worst case, and four times the most likely case, all divided by six.</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211</a:t>
            </a:fld>
            <a:endParaRPr lang="en-US" dirty="0"/>
          </a:p>
        </p:txBody>
      </p:sp>
    </p:spTree>
    <p:extLst>
      <p:ext uri="{BB962C8B-B14F-4D97-AF65-F5344CB8AC3E}">
        <p14:creationId xmlns:p14="http://schemas.microsoft.com/office/powerpoint/2010/main" val="38698794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in this example: the sum of best case (6), four times most likely (4*10) and worst case (21) is sixty seven.  We then divide 67 by 6 which yields 11 (rounded).  11 days is your adjusted estimate of delivery for the tire tubes.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212</a:t>
            </a:fld>
            <a:endParaRPr lang="en-US" dirty="0"/>
          </a:p>
        </p:txBody>
      </p:sp>
    </p:spTree>
    <p:extLst>
      <p:ext uri="{BB962C8B-B14F-4D97-AF65-F5344CB8AC3E}">
        <p14:creationId xmlns:p14="http://schemas.microsoft.com/office/powerpoint/2010/main" val="30827252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213</a:t>
            </a:fld>
            <a:endParaRPr lang="en-US" dirty="0"/>
          </a:p>
        </p:txBody>
      </p:sp>
    </p:spTree>
    <p:extLst>
      <p:ext uri="{BB962C8B-B14F-4D97-AF65-F5344CB8AC3E}">
        <p14:creationId xmlns:p14="http://schemas.microsoft.com/office/powerpoint/2010/main" val="37567237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214</a:t>
            </a:fld>
            <a:endParaRPr lang="en-US" dirty="0"/>
          </a:p>
        </p:txBody>
      </p:sp>
    </p:spTree>
    <p:extLst>
      <p:ext uri="{BB962C8B-B14F-4D97-AF65-F5344CB8AC3E}">
        <p14:creationId xmlns:p14="http://schemas.microsoft.com/office/powerpoint/2010/main" val="26484461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215</a:t>
            </a:fld>
            <a:endParaRPr lang="en-US" dirty="0"/>
          </a:p>
        </p:txBody>
      </p:sp>
    </p:spTree>
    <p:extLst>
      <p:ext uri="{BB962C8B-B14F-4D97-AF65-F5344CB8AC3E}">
        <p14:creationId xmlns:p14="http://schemas.microsoft.com/office/powerpoint/2010/main" val="398879313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216</a:t>
            </a:fld>
            <a:endParaRPr lang="en-US" dirty="0"/>
          </a:p>
        </p:txBody>
      </p:sp>
    </p:spTree>
    <p:extLst>
      <p:ext uri="{BB962C8B-B14F-4D97-AF65-F5344CB8AC3E}">
        <p14:creationId xmlns:p14="http://schemas.microsoft.com/office/powerpoint/2010/main" val="12840889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217</a:t>
            </a:fld>
            <a:endParaRPr lang="en-US" dirty="0"/>
          </a:p>
        </p:txBody>
      </p:sp>
    </p:spTree>
    <p:extLst>
      <p:ext uri="{BB962C8B-B14F-4D97-AF65-F5344CB8AC3E}">
        <p14:creationId xmlns:p14="http://schemas.microsoft.com/office/powerpoint/2010/main" val="127538289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2755477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504685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28578083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86727694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39501665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1608966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361119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240700280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31426823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4377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35993288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388047730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360325282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116254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40279429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20297016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96884624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32807447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391977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6621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41173865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16551382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368720116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21638805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4217748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2744778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41541091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889658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40830558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77534452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3413063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683452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18848628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18440778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177547627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366172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41261950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13679272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419263677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4632518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19160096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78527024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163417668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349920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31595235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2540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5577064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315527121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90011563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76800489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16158140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6317585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85052578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403146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49623718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299023388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124074754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37745796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45245915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77910383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408627189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11594610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271300777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373947683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28941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59067666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29951926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25864985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4899853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98780139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29112151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a:t>
            </a:r>
            <a:r>
              <a:rPr lang="it-IT"/>
              <a:t>of work paths and flow of production.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244663283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36083428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114218080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292369508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159893103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239683337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7842279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40018084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307914170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42673176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184452715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a:p>
            <a:pPr lvl="0">
              <a:buFont typeface="Arial"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279008882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a:p>
            <a:pPr lvl="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03133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409018554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29415242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pPr lvl="0">
              <a:buFont typeface="Arial" pitchFamily="34" charset="0"/>
              <a:buChar cha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290929559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210362196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315</a:t>
            </a:fld>
            <a:endParaRPr lang="en-US" dirty="0"/>
          </a:p>
        </p:txBody>
      </p:sp>
    </p:spTree>
    <p:extLst>
      <p:ext uri="{BB962C8B-B14F-4D97-AF65-F5344CB8AC3E}">
        <p14:creationId xmlns:p14="http://schemas.microsoft.com/office/powerpoint/2010/main" val="3173433999"/>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316</a:t>
            </a:fld>
            <a:endParaRPr lang="en-US" dirty="0"/>
          </a:p>
        </p:txBody>
      </p:sp>
    </p:spTree>
    <p:extLst>
      <p:ext uri="{BB962C8B-B14F-4D97-AF65-F5344CB8AC3E}">
        <p14:creationId xmlns:p14="http://schemas.microsoft.com/office/powerpoint/2010/main" val="190677008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16391576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122172664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72885257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210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23644652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321</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267441357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115587237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421046659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27028073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10841375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356376439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28312294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29746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4148324845"/>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250216743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50932398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387846301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70210729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196627271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312440264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24278730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7190630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153846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20822177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3794994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214223613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240820517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104179812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265170561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61919343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260201494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2458401300"/>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30276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184571780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168332769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33456463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14677001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137056119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Minitab to determine if a dataset</a:t>
            </a:r>
            <a:r>
              <a:rPr lang="en-US" baseline="0" dirty="0"/>
              <a:t> is normally distributed.</a:t>
            </a:r>
          </a:p>
          <a:p>
            <a:pPr>
              <a:buFont typeface="Arial" pitchFamily="34" charset="0"/>
              <a:buChar char="•"/>
            </a:pPr>
            <a:r>
              <a:rPr lang="en-US" baseline="0" dirty="0"/>
              <a:t>In this example we want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2379491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dirty="0"/>
              <a:t>Minitab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16492636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Minitab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45923684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Minitab is</a:t>
            </a:r>
            <a:r>
              <a:rPr lang="en-US" baseline="0" dirty="0"/>
              <a:t> shown here. We need to know the p-value to determine if we should </a:t>
            </a:r>
            <a:r>
              <a:rPr lang="en-US" b="0" i="1" baseline="0" dirty="0"/>
              <a:t>accept</a:t>
            </a:r>
            <a:r>
              <a:rPr lang="en-US" b="0" baseline="0" dirty="0"/>
              <a:t> or </a:t>
            </a:r>
            <a:r>
              <a:rPr lang="en-US" b="0" i="1" baseline="0" dirty="0"/>
              <a:t>reject</a:t>
            </a:r>
            <a:r>
              <a:rPr lang="en-US" baseline="0" dirty="0"/>
              <a:t> the null hypothesis that the distribution </a:t>
            </a:r>
            <a:r>
              <a:rPr lang="en-US" b="0" i="1" baseline="0" dirty="0"/>
              <a:t>is</a:t>
            </a:r>
            <a:r>
              <a:rPr lang="en-US" baseline="0" dirty="0"/>
              <a:t> normal.</a:t>
            </a:r>
          </a:p>
          <a:p>
            <a:pPr>
              <a:buFont typeface="Arial" pitchFamily="34" charset="0"/>
              <a:buChar char="•"/>
            </a:pPr>
            <a:r>
              <a:rPr lang="en-US" baseline="0" dirty="0"/>
              <a:t>The p value 0.275 and is greater than alpha (or significance level). Since p &gt; 0.05, we fail to reject the null hypothesis, which was that the data is normal. Therefore, the </a:t>
            </a:r>
            <a:r>
              <a:rPr lang="en-US" b="0" i="1" baseline="0" dirty="0"/>
              <a:t>data are normal</a:t>
            </a:r>
            <a:r>
              <a:rPr lang="en-US" baseline="0" dirty="0"/>
              <a: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211807184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354686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Other important and less often</a:t>
            </a:r>
            <a:r>
              <a:rPr lang="en-US" baseline="0" dirty="0"/>
              <a:t> discussed elements of the IMPROVE phase are extensions of other tools introduced in earlier phases:</a:t>
            </a:r>
          </a:p>
          <a:p>
            <a:pPr marL="171450" indent="-171450">
              <a:buFont typeface="Arial" pitchFamily="34" charset="0"/>
              <a:buChar char="•"/>
            </a:pPr>
            <a:r>
              <a:rPr lang="en-US" baseline="0" dirty="0"/>
              <a:t>An updated stakeholder assessment to ensure the right support exists to make the process change.</a:t>
            </a:r>
          </a:p>
          <a:p>
            <a:pPr marL="171450" indent="-171450">
              <a:buFont typeface="Arial" pitchFamily="34" charset="0"/>
              <a:buChar char="•"/>
            </a:pPr>
            <a:r>
              <a:rPr lang="en-US" baseline="0" dirty="0"/>
              <a:t>An updated business case to justify the change.</a:t>
            </a:r>
          </a:p>
          <a:p>
            <a:pPr marL="171450" indent="-171450">
              <a:buFont typeface="Arial" pitchFamily="34" charset="0"/>
              <a:buChar char="•"/>
            </a:pPr>
            <a:r>
              <a:rPr lang="en-US" baseline="0" dirty="0"/>
              <a:t>An updated FMEA to ensure the solution is robust and proper control points are identified.</a:t>
            </a:r>
          </a:p>
          <a:p>
            <a:pPr marL="171450" indent="-171450">
              <a:buFont typeface="Arial" pitchFamily="34" charset="0"/>
              <a:buChar char="•"/>
            </a:pPr>
            <a:r>
              <a:rPr lang="en-US" baseline="0" dirty="0"/>
              <a:t>A revisited process capability and sigma level to quantify how well the improved process will perform against customer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a:t>
            </a:fld>
            <a:endParaRPr lang="en-US" dirty="0"/>
          </a:p>
        </p:txBody>
      </p:sp>
    </p:spTree>
    <p:extLst>
      <p:ext uri="{BB962C8B-B14F-4D97-AF65-F5344CB8AC3E}">
        <p14:creationId xmlns:p14="http://schemas.microsoft.com/office/powerpoint/2010/main" val="319542658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264833868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9263765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5495879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354838509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42818870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366</a:t>
            </a:fld>
            <a:endParaRPr lang="en-US" dirty="0"/>
          </a:p>
        </p:txBody>
      </p:sp>
    </p:spTree>
    <p:extLst>
      <p:ext uri="{BB962C8B-B14F-4D97-AF65-F5344CB8AC3E}">
        <p14:creationId xmlns:p14="http://schemas.microsoft.com/office/powerpoint/2010/main" val="11547833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367</a:t>
            </a:fld>
            <a:endParaRPr lang="en-US" dirty="0"/>
          </a:p>
        </p:txBody>
      </p:sp>
    </p:spTree>
    <p:extLst>
      <p:ext uri="{BB962C8B-B14F-4D97-AF65-F5344CB8AC3E}">
        <p14:creationId xmlns:p14="http://schemas.microsoft.com/office/powerpoint/2010/main" val="207551701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3818470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Minitab.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195267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384131126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0929547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an example of a</a:t>
            </a:r>
            <a:r>
              <a:rPr lang="en-US" baseline="0" noProof="0" dirty="0"/>
              <a:t> histogram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372</a:t>
            </a:fld>
            <a:endParaRPr lang="en-US" dirty="0"/>
          </a:p>
        </p:txBody>
      </p:sp>
    </p:spTree>
    <p:extLst>
      <p:ext uri="{BB962C8B-B14F-4D97-AF65-F5344CB8AC3E}">
        <p14:creationId xmlns:p14="http://schemas.microsoft.com/office/powerpoint/2010/main" val="85853052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373</a:t>
            </a:fld>
            <a:endParaRPr lang="en-US" dirty="0"/>
          </a:p>
        </p:txBody>
      </p:sp>
    </p:spTree>
    <p:extLst>
      <p:ext uri="{BB962C8B-B14F-4D97-AF65-F5344CB8AC3E}">
        <p14:creationId xmlns:p14="http://schemas.microsoft.com/office/powerpoint/2010/main" val="243831609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51588783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833592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66969407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a:t>
            </a:r>
            <a:r>
              <a:rPr lang="en-US" baseline="0" noProof="0" dirty="0"/>
              <a:t> an example of scatter plot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377</a:t>
            </a:fld>
            <a:endParaRPr lang="en-US" dirty="0"/>
          </a:p>
        </p:txBody>
      </p:sp>
    </p:spTree>
    <p:extLst>
      <p:ext uri="{BB962C8B-B14F-4D97-AF65-F5344CB8AC3E}">
        <p14:creationId xmlns:p14="http://schemas.microsoft.com/office/powerpoint/2010/main" val="376593728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378</a:t>
            </a:fld>
            <a:endParaRPr lang="en-US" dirty="0"/>
          </a:p>
        </p:txBody>
      </p:sp>
    </p:spTree>
    <p:extLst>
      <p:ext uri="{BB962C8B-B14F-4D97-AF65-F5344CB8AC3E}">
        <p14:creationId xmlns:p14="http://schemas.microsoft.com/office/powerpoint/2010/main" val="309397548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193351060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232220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225627609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points</a:t>
            </a:r>
            <a:r>
              <a:rPr lang="en-US" baseline="0" dirty="0"/>
              <a:t> </a:t>
            </a:r>
            <a:r>
              <a:rPr lang="en-US" dirty="0"/>
              <a:t>seem to vary randomly</a:t>
            </a:r>
            <a:r>
              <a:rPr lang="en-US" baseline="0" dirty="0"/>
              <a:t> over time. There are no apparent cyclical (or seasonal) patterns and no extreme outliers.</a:t>
            </a:r>
          </a:p>
          <a:p>
            <a:pPr>
              <a:buFont typeface="Arial" pitchFamily="34" charset="0"/>
              <a:buChar char="•"/>
            </a:pPr>
            <a:r>
              <a:rPr lang="en-US" baseline="0" dirty="0"/>
              <a:t>Let us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381</a:t>
            </a:fld>
            <a:endParaRPr lang="en-US" dirty="0"/>
          </a:p>
        </p:txBody>
      </p:sp>
    </p:spTree>
    <p:extLst>
      <p:ext uri="{BB962C8B-B14F-4D97-AF65-F5344CB8AC3E}">
        <p14:creationId xmlns:p14="http://schemas.microsoft.com/office/powerpoint/2010/main" val="104803868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points are clearly exhibiting a pattern. It could be something that is seasonal, or</a:t>
            </a:r>
            <a:r>
              <a:rPr lang="en-US" baseline="0" dirty="0"/>
              <a:t> it could be something cyclical in a process.</a:t>
            </a:r>
          </a:p>
          <a:p>
            <a:pPr>
              <a:buFont typeface="Arial" pitchFamily="34" charset="0"/>
              <a:buChar char="•"/>
            </a:pPr>
            <a:r>
              <a:rPr lang="en-US" baseline="0" dirty="0"/>
              <a:t> Imagine that the data points are taken monthly and this is a process performing over a period of 2.5 years. Perhaps the data points represent the number of customers buying new homes. The home buying market tends to peak in the summer months and dies down in the winter.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329042816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seventh data point</a:t>
            </a:r>
            <a:r>
              <a:rPr lang="en-US" baseline="0" dirty="0"/>
              <a:t> almost every data point has a lower value than the one before it. This clearly illustrates a downward trend.</a:t>
            </a:r>
          </a:p>
          <a:p>
            <a:pPr>
              <a:buFont typeface="Arial" pitchFamily="34" charset="0"/>
              <a:buChar char="•"/>
            </a:pPr>
            <a:r>
              <a:rPr lang="en-US" baseline="0" dirty="0"/>
              <a:t> What might this represent? A process winding down. Product sales at the end of a product’s life cycle. Defects decreasing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28630506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16848789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86114142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18801652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233937050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1501821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321911582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52762388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2234773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1503494305"/>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96092317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341664500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117959484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154917906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33611588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2235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263299846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23024536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3606658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68165868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75138165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252136899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77552036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194318413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392523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27743053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19740595"/>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45886057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354278776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417452119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40804119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427049435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61806053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2517958318"/>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53256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2424264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238946237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342123723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706603689"/>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3708115240"/>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23124626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128081565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2794430705"/>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11045148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Minitab </a:t>
            </a:r>
            <a:r>
              <a:rPr lang="en-US" dirty="0"/>
              <a:t>to analyze</a:t>
            </a:r>
            <a:r>
              <a:rPr lang="en-US" baseline="0" dirty="0"/>
              <a:t> a measurement using variable MSA. Follow these instructions.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42055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252998315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263345845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98082491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384482666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3185780852"/>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365582825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result of this Gage R&amp;R study leaves cause for concern on a couple of key measures. As noted in previous slides, the targeted percent contribution R&amp;R should be 9 percent or less, which it is, and the percentage of study variation should be less than 30 percent, which it also is. However, because the number of distinct categories is four and should be five or more, and both the percentage contribution and percentage study variations are at best marginal and bordering a failed study, we would strongly encourage further evaluation of this measurement system.</a:t>
            </a:r>
            <a:r>
              <a:rPr lang="en-US" b="0" dirty="0"/>
              <a:t> </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334000146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evaluation of this measurement system alone might mislead you to a conclusion of a passing Gage study (most</a:t>
            </a:r>
            <a:r>
              <a:rPr lang="en-US" baseline="0" dirty="0"/>
              <a:t> of the variation seems to be in Part to Part, which is what we hope to see)</a:t>
            </a:r>
            <a:r>
              <a:rPr lang="en-US" dirty="0"/>
              <a:t>. However, </a:t>
            </a:r>
            <a:r>
              <a:rPr lang="en-US" baseline="0" dirty="0"/>
              <a:t>a</a:t>
            </a:r>
            <a:r>
              <a:rPr lang="en-US" dirty="0"/>
              <a:t>n</a:t>
            </a:r>
            <a:r>
              <a:rPr lang="en-US" baseline="0" dirty="0"/>
              <a:t> </a:t>
            </a:r>
            <a:r>
              <a:rPr lang="en-US" dirty="0"/>
              <a:t>experienced practitioner</a:t>
            </a:r>
            <a:r>
              <a:rPr lang="en-US" baseline="0" dirty="0"/>
              <a:t> will note such t</a:t>
            </a:r>
            <a:r>
              <a:rPr lang="en-US" dirty="0"/>
              <a:t>hings such as the Range chart being out of control. This may help provide clues regarding what to look for when trying to further diagnose the validity of this measurement system,</a:t>
            </a:r>
            <a:r>
              <a:rPr lang="en-US" baseline="0" dirty="0"/>
              <a:t> which as you know, </a:t>
            </a:r>
            <a:r>
              <a:rPr lang="en-US" dirty="0"/>
              <a:t>we questioned</a:t>
            </a:r>
            <a:r>
              <a:rPr lang="en-US" baseline="0" dirty="0"/>
              <a:t> in the previous </a:t>
            </a:r>
            <a:r>
              <a:rPr lang="en-US" baseline="0"/>
              <a:t>slide.</a:t>
            </a:r>
            <a:endParaRPr lang="en-US" dirty="0"/>
          </a:p>
          <a:p>
            <a:endParaRPr lang="en-US" dirty="0"/>
          </a:p>
          <a:p>
            <a:r>
              <a:rPr lang="en-US" dirty="0"/>
              <a:t>Whenever a Range chart is out of control, the accuracy of the X chart is automatically called into question. You will learn in future lessons that the control limits of an X chart are calculated using the mean of the R chart. If the R chart shows out-of-control conditions, then the mean is likely misrepresented and any calculation using it should be questioned.</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437</a:t>
            </a:fld>
            <a:endParaRPr lang="en-US" dirty="0"/>
          </a:p>
        </p:txBody>
      </p:sp>
    </p:spTree>
    <p:extLst>
      <p:ext uri="{BB962C8B-B14F-4D97-AF65-F5344CB8AC3E}">
        <p14:creationId xmlns:p14="http://schemas.microsoft.com/office/powerpoint/2010/main" val="38057425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do</a:t>
            </a:r>
            <a:r>
              <a:rPr lang="en-US" baseline="0" dirty="0"/>
              <a:t> an example with an attribute MSA. Follow these instructions.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70466542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439</a:t>
            </a:fld>
            <a:endParaRPr lang="en-US" dirty="0"/>
          </a:p>
        </p:txBody>
      </p:sp>
    </p:spTree>
    <p:extLst>
      <p:ext uri="{BB962C8B-B14F-4D97-AF65-F5344CB8AC3E}">
        <p14:creationId xmlns:p14="http://schemas.microsoft.com/office/powerpoint/2010/main" val="2722670793"/>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Minitab windows you will see</a:t>
            </a:r>
            <a:r>
              <a:rPr lang="en-US" baseline="0" dirty="0"/>
              <a:t> and the options you should select.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35864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1061747068"/>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412668742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442</a:t>
            </a:fld>
            <a:endParaRPr lang="en-US" dirty="0"/>
          </a:p>
        </p:txBody>
      </p:sp>
    </p:spTree>
    <p:extLst>
      <p:ext uri="{BB962C8B-B14F-4D97-AF65-F5344CB8AC3E}">
        <p14:creationId xmlns:p14="http://schemas.microsoft.com/office/powerpoint/2010/main" val="53338428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a:t>
            </a:r>
            <a:r>
              <a:rPr lang="en-US" baseline="0" noProof="0" dirty="0"/>
              <a:t> is a visual to help you navigate through Minitab’s windows and menus.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443</a:t>
            </a:fld>
            <a:endParaRPr lang="en-US" dirty="0"/>
          </a:p>
        </p:txBody>
      </p:sp>
    </p:spTree>
    <p:extLst>
      <p:ext uri="{BB962C8B-B14F-4D97-AF65-F5344CB8AC3E}">
        <p14:creationId xmlns:p14="http://schemas.microsoft.com/office/powerpoint/2010/main" val="91266403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The rater scores represent how the raters agree with themselves. Appraiser A, for instance, agreed with himself on 84% of the measurements made.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444</a:t>
            </a:fld>
            <a:endParaRPr lang="en-US" dirty="0"/>
          </a:p>
        </p:txBody>
      </p:sp>
    </p:spTree>
    <p:extLst>
      <p:ext uri="{BB962C8B-B14F-4D97-AF65-F5344CB8AC3E}">
        <p14:creationId xmlns:p14="http://schemas.microsoft.com/office/powerpoint/2010/main" val="230205890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445</a:t>
            </a:fld>
            <a:endParaRPr lang="en-US" dirty="0"/>
          </a:p>
        </p:txBody>
      </p:sp>
    </p:spTree>
    <p:extLst>
      <p:ext uri="{BB962C8B-B14F-4D97-AF65-F5344CB8AC3E}">
        <p14:creationId xmlns:p14="http://schemas.microsoft.com/office/powerpoint/2010/main" val="3241157990"/>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numbers are called out here. 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36999902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a:t>
            </a:r>
          </a:p>
          <a:p>
            <a:pPr>
              <a:buFont typeface="Arial" pitchFamily="34" charset="0"/>
              <a:buChar char="•"/>
            </a:pPr>
            <a:r>
              <a:rPr lang="en-US" baseline="0" dirty="0"/>
              <a:t> Kappa values range from -1 to 1, where negative values mean that the observed agreement is less than the chance agreement, and positive values indicate that the observed agreement is greater than the chance agreement.</a:t>
            </a:r>
          </a:p>
          <a:p>
            <a:pPr>
              <a:buFont typeface="Arial" pitchFamily="34" charset="0"/>
              <a:buChar char="•"/>
            </a:pPr>
            <a:r>
              <a:rPr lang="en-US" baseline="0" dirty="0"/>
              <a:t> Rule of thumb is that if Kappa is greater than 0.7, then the measurement system is acceptable; if Kappa is greater than 0.9, the measurement system is excellent.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1816023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2224425254"/>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Kappa’s greater than 0.7 indicate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276071973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2554900507"/>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338269319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2239312872"/>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5498174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18174900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352933217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187125029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41938886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724667123"/>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258972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3982418473"/>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211579972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230023625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207896002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1269284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2284675021"/>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40526602"/>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15816712"/>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13690505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AIAG suggest Pp and </a:t>
            </a:r>
            <a:r>
              <a:rPr lang="en-US" dirty="0" err="1"/>
              <a:t>Ppk</a:t>
            </a:r>
            <a:r>
              <a:rPr lang="en-US" dirty="0"/>
              <a:t> should be greater than 1.67 and </a:t>
            </a:r>
            <a:r>
              <a:rPr lang="en-US" dirty="0" err="1"/>
              <a:t>Cp</a:t>
            </a:r>
            <a:r>
              <a:rPr lang="en-US" dirty="0"/>
              <a:t> and </a:t>
            </a:r>
            <a:r>
              <a:rPr lang="en-US" dirty="0" err="1"/>
              <a:t>Cpk</a:t>
            </a:r>
            <a:r>
              <a:rPr lang="en-US" dirty="0"/>
              <a:t> should be greater than 1.33, your business, product and/or customer will have the greater influence on how to interpret capability. As a simple guideline, a </a:t>
            </a:r>
            <a:r>
              <a:rPr lang="en-US" dirty="0" err="1"/>
              <a:t>Cpk</a:t>
            </a:r>
            <a:r>
              <a:rPr lang="en-US" dirty="0"/>
              <a:t> of less than 1.0 is not very capable, between 1 and 2 is capable and greater than 2 should be considered very capable with a sigma level of better than 6.</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3436982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165055431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will walk you through how to run a process capability analysis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396237956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2438723954"/>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2422488088"/>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489538080"/>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331981371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2366487839"/>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how the out</a:t>
            </a:r>
            <a:r>
              <a:rPr lang="it-IT" baseline="0" dirty="0"/>
              <a:t>put of the analysis should look like.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4284820319"/>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11398500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183731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351437095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80917071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362933741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453818074"/>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14199534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180339454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4302021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2916175228"/>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334271037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2613381432"/>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3311049467"/>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348507958"/>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1743957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525</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527</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529</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186328389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237238080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531</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394254800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827880372"/>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954411590"/>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552</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553</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554</a:t>
            </a:fld>
            <a:endParaRPr lang="en-US" dirty="0"/>
          </a:p>
        </p:txBody>
      </p:sp>
    </p:spTree>
    <p:extLst>
      <p:ext uri="{BB962C8B-B14F-4D97-AF65-F5344CB8AC3E}">
        <p14:creationId xmlns:p14="http://schemas.microsoft.com/office/powerpoint/2010/main" val="215879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3128464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4261280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3849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138025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297060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83831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4220457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1228137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144153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12174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10405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394172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2993208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282102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3625147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4166841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231093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101413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2660686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309923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3960544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14647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3519620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997098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47776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59213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1560564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2499312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3007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54958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19088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21850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1965268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344060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2736198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824410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1056905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2789151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33527628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891204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978562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12798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10058400" cy="10699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www.LeanSigmaCorporation.com</a:t>
            </a:r>
          </a:p>
        </p:txBody>
      </p:sp>
      <p:sp>
        <p:nvSpPr>
          <p:cNvPr id="9"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0"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Lean Sigma Corporation</a:t>
            </a:r>
            <a:endParaRPr lang="en-US" dirty="0"/>
          </a:p>
        </p:txBody>
      </p:sp>
      <p:sp>
        <p:nvSpPr>
          <p:cNvPr id="12"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09600" y="1143000"/>
            <a:ext cx="10160000" cy="5486400"/>
          </a:xfrm>
        </p:spPr>
        <p:txBody>
          <a:bodyPr/>
          <a:lstStyle>
            <a:lvl3pPr>
              <a:spcBef>
                <a:spcPts val="12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dirty="0"/>
              <a:t>© Lean Sigma Corporation</a:t>
            </a:r>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MTB</a:t>
            </a:r>
          </a:p>
        </p:txBody>
      </p:sp>
      <p:sp>
        <p:nvSpPr>
          <p:cNvPr id="14" name="TextBox 13"/>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www.LeanSigmaCorporation.com</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660093"/>
            <a:ext cx="1067104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dirty="0"/>
              <a:t>© Lean Sigma Corporation</a:t>
            </a:r>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MTB</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399" y="6248400"/>
            <a:ext cx="457201" cy="565405"/>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5.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6.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49.png"/><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5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510.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5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5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5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5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54.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1.xml"/><Relationship Id="rId4" Type="http://schemas.openxmlformats.org/officeDocument/2006/relationships/image" Target="../media/image55.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7.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58.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59.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1.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2.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8.xml"/><Relationship Id="rId5" Type="http://schemas.openxmlformats.org/officeDocument/2006/relationships/image" Target="../media/image65.png"/><Relationship Id="rId4" Type="http://schemas.openxmlformats.org/officeDocument/2006/relationships/image" Target="../media/image64.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240.xml"/><Relationship Id="rId4" Type="http://schemas.openxmlformats.org/officeDocument/2006/relationships/image" Target="../media/image66.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68.png"/><Relationship Id="rId4" Type="http://schemas.openxmlformats.org/officeDocument/2006/relationships/image" Target="../media/image67.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61.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9.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54.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58.xml"/><Relationship Id="rId5" Type="http://schemas.openxmlformats.org/officeDocument/2006/relationships/image" Target="../media/image71.png"/><Relationship Id="rId4" Type="http://schemas.openxmlformats.org/officeDocument/2006/relationships/image" Target="../media/image70.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260.xml"/><Relationship Id="rId4" Type="http://schemas.openxmlformats.org/officeDocument/2006/relationships/image" Target="../media/image72.jp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62.xml"/><Relationship Id="rId4" Type="http://schemas.openxmlformats.org/officeDocument/2006/relationships/image" Target="../media/image73.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64.xml"/><Relationship Id="rId4" Type="http://schemas.openxmlformats.org/officeDocument/2006/relationships/image" Target="../media/image74.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70.xml"/><Relationship Id="rId4" Type="http://schemas.openxmlformats.org/officeDocument/2006/relationships/image" Target="../media/image75.pn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71.xml"/><Relationship Id="rId4" Type="http://schemas.openxmlformats.org/officeDocument/2006/relationships/image" Target="../media/image76.png"/></Relationships>
</file>

<file path=ppt/slides/_rels/slide2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8.pn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79.xml"/><Relationship Id="rId4" Type="http://schemas.openxmlformats.org/officeDocument/2006/relationships/image" Target="../media/image77.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78.pn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81.xml"/><Relationship Id="rId4" Type="http://schemas.openxmlformats.org/officeDocument/2006/relationships/image" Target="../media/image79.jpeg"/></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81.jpg"/></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2.jpe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83.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92.xml"/><Relationship Id="rId4" Type="http://schemas.openxmlformats.org/officeDocument/2006/relationships/image" Target="../media/image8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93.xml"/><Relationship Id="rId4" Type="http://schemas.openxmlformats.org/officeDocument/2006/relationships/image" Target="../media/image90.pn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94.xml"/><Relationship Id="rId4" Type="http://schemas.openxmlformats.org/officeDocument/2006/relationships/image" Target="../media/image9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304.xml"/><Relationship Id="rId4" Type="http://schemas.openxmlformats.org/officeDocument/2006/relationships/image" Target="../media/image92.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307.xml"/><Relationship Id="rId4" Type="http://schemas.openxmlformats.org/officeDocument/2006/relationships/image" Target="../media/image93.emf"/></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94.emf"/></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95.emf"/></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16.xml"/><Relationship Id="rId4" Type="http://schemas.openxmlformats.org/officeDocument/2006/relationships/image" Target="../media/image96.emf"/></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9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21.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8.png"/></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23.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9.jp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33.xml"/><Relationship Id="rId4" Type="http://schemas.openxmlformats.org/officeDocument/2006/relationships/image" Target="../media/image10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34.xml"/><Relationship Id="rId4" Type="http://schemas.openxmlformats.org/officeDocument/2006/relationships/image" Target="../media/image10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35.xml"/><Relationship Id="rId4" Type="http://schemas.openxmlformats.org/officeDocument/2006/relationships/image" Target="../media/image10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36.xml"/><Relationship Id="rId4" Type="http://schemas.openxmlformats.org/officeDocument/2006/relationships/image" Target="../media/image10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37.xml"/><Relationship Id="rId4" Type="http://schemas.openxmlformats.org/officeDocument/2006/relationships/image" Target="../media/image10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40.xml"/><Relationship Id="rId4" Type="http://schemas.openxmlformats.org/officeDocument/2006/relationships/image" Target="../media/image10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45.xml"/><Relationship Id="rId4" Type="http://schemas.openxmlformats.org/officeDocument/2006/relationships/image" Target="../media/image107.pn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tags" Target="../tags/tag350.xml"/><Relationship Id="rId4" Type="http://schemas.openxmlformats.org/officeDocument/2006/relationships/image" Target="../media/image108.pn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5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5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5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6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61.xml"/><Relationship Id="rId5" Type="http://schemas.openxmlformats.org/officeDocument/2006/relationships/image" Target="../media/image119.png"/><Relationship Id="rId4" Type="http://schemas.openxmlformats.org/officeDocument/2006/relationships/image" Target="../media/image118.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36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tags" Target="../tags/tag364.xml"/><Relationship Id="rId4" Type="http://schemas.openxmlformats.org/officeDocument/2006/relationships/image" Target="../media/image124.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65.xml"/><Relationship Id="rId4" Type="http://schemas.openxmlformats.org/officeDocument/2006/relationships/image" Target="../media/image125.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66.xml"/><Relationship Id="rId4" Type="http://schemas.openxmlformats.org/officeDocument/2006/relationships/image" Target="../media/image12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6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69.xml"/><Relationship Id="rId4" Type="http://schemas.openxmlformats.org/officeDocument/2006/relationships/image" Target="../media/image127.png"/></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1.xml"/><Relationship Id="rId1" Type="http://schemas.openxmlformats.org/officeDocument/2006/relationships/tags" Target="../tags/tag37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1.xml"/><Relationship Id="rId1" Type="http://schemas.openxmlformats.org/officeDocument/2006/relationships/tags" Target="../tags/tag380.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337.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86.xml"/><Relationship Id="rId1" Type="http://schemas.openxmlformats.org/officeDocument/2006/relationships/vmlDrawing" Target="../drawings/vmlDrawing1.vml"/><Relationship Id="rId6" Type="http://schemas.openxmlformats.org/officeDocument/2006/relationships/image" Target="../media/image128.wmf"/><Relationship Id="rId5" Type="http://schemas.openxmlformats.org/officeDocument/2006/relationships/oleObject" Target="../embeddings/oleObject1.bin"/><Relationship Id="rId4" Type="http://schemas.openxmlformats.org/officeDocument/2006/relationships/notesSlide" Target="../notesSlides/notesSlide336.xml"/></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4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91.xml"/><Relationship Id="rId1" Type="http://schemas.openxmlformats.org/officeDocument/2006/relationships/vmlDrawing" Target="../drawings/vmlDrawing2.vml"/><Relationship Id="rId6" Type="http://schemas.openxmlformats.org/officeDocument/2006/relationships/image" Target="../media/image130.wmf"/><Relationship Id="rId5" Type="http://schemas.openxmlformats.org/officeDocument/2006/relationships/oleObject" Target="../embeddings/oleObject3.bin"/><Relationship Id="rId4" Type="http://schemas.openxmlformats.org/officeDocument/2006/relationships/notesSlide" Target="../notesSlides/notesSlide341.xml"/></Relationships>
</file>

<file path=ppt/slides/_rels/slide343.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92.xml"/><Relationship Id="rId1" Type="http://schemas.openxmlformats.org/officeDocument/2006/relationships/vmlDrawing" Target="../drawings/vmlDrawing3.vml"/><Relationship Id="rId6" Type="http://schemas.openxmlformats.org/officeDocument/2006/relationships/image" Target="../media/image131.wmf"/><Relationship Id="rId5" Type="http://schemas.openxmlformats.org/officeDocument/2006/relationships/oleObject" Target="../embeddings/oleObject5.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1.xml"/><Relationship Id="rId1" Type="http://schemas.openxmlformats.org/officeDocument/2006/relationships/tags" Target="../tags/tag39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4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95.xml"/><Relationship Id="rId1" Type="http://schemas.openxmlformats.org/officeDocument/2006/relationships/vmlDrawing" Target="../drawings/vmlDrawing4.vml"/><Relationship Id="rId6" Type="http://schemas.openxmlformats.org/officeDocument/2006/relationships/image" Target="../media/image132.wmf"/><Relationship Id="rId5" Type="http://schemas.openxmlformats.org/officeDocument/2006/relationships/oleObject" Target="../embeddings/oleObject7.bin"/><Relationship Id="rId10" Type="http://schemas.openxmlformats.org/officeDocument/2006/relationships/image" Target="../media/image134.wmf"/><Relationship Id="rId4" Type="http://schemas.openxmlformats.org/officeDocument/2006/relationships/notesSlide" Target="../notesSlides/notesSlide345.xml"/><Relationship Id="rId9" Type="http://schemas.openxmlformats.org/officeDocument/2006/relationships/oleObject" Target="../embeddings/oleObject9.bin"/></Relationships>
</file>

<file path=ppt/slides/_rels/slide3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vmlDrawing" Target="../drawings/vmlDrawing5.vml"/><Relationship Id="rId6" Type="http://schemas.openxmlformats.org/officeDocument/2006/relationships/image" Target="../media/image135.wmf"/><Relationship Id="rId5" Type="http://schemas.openxmlformats.org/officeDocument/2006/relationships/oleObject" Target="../embeddings/oleObject10.bin"/><Relationship Id="rId4" Type="http://schemas.openxmlformats.org/officeDocument/2006/relationships/notesSlide" Target="../notesSlides/notesSlide346.xml"/></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6.wmf"/><Relationship Id="rId2" Type="http://schemas.openxmlformats.org/officeDocument/2006/relationships/tags" Target="../tags/tag39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7.png"/><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401.xml"/><Relationship Id="rId4" Type="http://schemas.openxmlformats.org/officeDocument/2006/relationships/image" Target="../media/image138.pn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402.xml"/></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404.xml"/><Relationship Id="rId4" Type="http://schemas.openxmlformats.org/officeDocument/2006/relationships/image" Target="../media/image139.pn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40.png"/></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41.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13.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145.png"/></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18.xml"/><Relationship Id="rId5" Type="http://schemas.openxmlformats.org/officeDocument/2006/relationships/image" Target="../media/image147.wmf"/><Relationship Id="rId4" Type="http://schemas.openxmlformats.org/officeDocument/2006/relationships/image" Target="../media/image146.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20.xml"/><Relationship Id="rId4" Type="http://schemas.openxmlformats.org/officeDocument/2006/relationships/image" Target="../media/image148.png"/></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21.xml"/><Relationship Id="rId4" Type="http://schemas.openxmlformats.org/officeDocument/2006/relationships/image" Target="../media/image149.png"/></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25.xml"/><Relationship Id="rId5" Type="http://schemas.openxmlformats.org/officeDocument/2006/relationships/image" Target="../media/image151.png"/><Relationship Id="rId4" Type="http://schemas.openxmlformats.org/officeDocument/2006/relationships/image" Target="../media/image150.png"/></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6.xml"/><Relationship Id="rId4" Type="http://schemas.openxmlformats.org/officeDocument/2006/relationships/image" Target="../media/image152.png"/></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tags" Target="../tags/tag429.xml"/><Relationship Id="rId4" Type="http://schemas.openxmlformats.org/officeDocument/2006/relationships/image" Target="../media/image153.png"/></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30.xml"/><Relationship Id="rId4" Type="http://schemas.openxmlformats.org/officeDocument/2006/relationships/image" Target="../media/image154.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31.xml"/><Relationship Id="rId4" Type="http://schemas.openxmlformats.org/officeDocument/2006/relationships/image" Target="../media/image155.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32.xml"/><Relationship Id="rId4" Type="http://schemas.openxmlformats.org/officeDocument/2006/relationships/image" Target="../media/image156.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1.xml"/><Relationship Id="rId1" Type="http://schemas.openxmlformats.org/officeDocument/2006/relationships/tags" Target="../tags/tag433.xml"/></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1.xml"/><Relationship Id="rId1" Type="http://schemas.openxmlformats.org/officeDocument/2006/relationships/tags" Target="../tags/tag435.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6.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9.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41.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57.wmf"/></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8.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158.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1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50.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1.xml"/><Relationship Id="rId1" Type="http://schemas.openxmlformats.org/officeDocument/2006/relationships/tags" Target="../tags/tag451.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159.png"/></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7.xml"/><Relationship Id="rId4" Type="http://schemas.openxmlformats.org/officeDocument/2006/relationships/image" Target="../media/image160.png"/></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8.xml"/><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9.xml"/><Relationship Id="rId1" Type="http://schemas.openxmlformats.org/officeDocument/2006/relationships/vmlDrawing" Target="../drawings/vmlDrawing7.vml"/><Relationship Id="rId6" Type="http://schemas.openxmlformats.org/officeDocument/2006/relationships/image" Target="../media/image162.wmf"/><Relationship Id="rId5" Type="http://schemas.openxmlformats.org/officeDocument/2006/relationships/oleObject" Target="../embeddings/oleObject12.bin"/><Relationship Id="rId4" Type="http://schemas.openxmlformats.org/officeDocument/2006/relationships/notesSlide" Target="../notesSlides/notesSlide409.xml"/></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62.xml"/><Relationship Id="rId4" Type="http://schemas.openxmlformats.org/officeDocument/2006/relationships/image" Target="../media/image159.png"/></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63.xml"/><Relationship Id="rId4" Type="http://schemas.openxmlformats.org/officeDocument/2006/relationships/image" Target="../media/image163.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tags" Target="../tags/tag4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9.xml"/></Relationships>
</file>

<file path=ppt/slides/_rels/slide421.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67.wmf"/><Relationship Id="rId2" Type="http://schemas.openxmlformats.org/officeDocument/2006/relationships/tags" Target="../tags/tag470.xml"/><Relationship Id="rId1" Type="http://schemas.openxmlformats.org/officeDocument/2006/relationships/vmlDrawing" Target="../drawings/vmlDrawing8.vml"/><Relationship Id="rId6" Type="http://schemas.openxmlformats.org/officeDocument/2006/relationships/image" Target="../media/image16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6.wmf"/><Relationship Id="rId4" Type="http://schemas.openxmlformats.org/officeDocument/2006/relationships/notesSlide" Target="../notesSlides/notesSlide420.xml"/><Relationship Id="rId9" Type="http://schemas.openxmlformats.org/officeDocument/2006/relationships/oleObject" Target="../embeddings/oleObject15.bin"/><Relationship Id="rId14" Type="http://schemas.openxmlformats.org/officeDocument/2006/relationships/image" Target="../media/image168.wmf"/></Relationships>
</file>

<file path=ppt/slides/_rels/slide422.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71.xml"/><Relationship Id="rId1" Type="http://schemas.openxmlformats.org/officeDocument/2006/relationships/vmlDrawing" Target="../drawings/vmlDrawing9.vml"/><Relationship Id="rId6" Type="http://schemas.openxmlformats.org/officeDocument/2006/relationships/image" Target="../media/image169.wmf"/><Relationship Id="rId5" Type="http://schemas.openxmlformats.org/officeDocument/2006/relationships/oleObject" Target="../embeddings/oleObject18.bin"/><Relationship Id="rId10" Type="http://schemas.openxmlformats.org/officeDocument/2006/relationships/image" Target="../media/image171.wmf"/><Relationship Id="rId4" Type="http://schemas.openxmlformats.org/officeDocument/2006/relationships/notesSlide" Target="../notesSlides/notesSlide421.xml"/><Relationship Id="rId9" Type="http://schemas.openxmlformats.org/officeDocument/2006/relationships/oleObject" Target="../embeddings/oleObject20.bin"/></Relationships>
</file>

<file path=ppt/slides/_rels/slide423.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75.wmf"/><Relationship Id="rId2" Type="http://schemas.openxmlformats.org/officeDocument/2006/relationships/tags" Target="../tags/tag472.xml"/><Relationship Id="rId1" Type="http://schemas.openxmlformats.org/officeDocument/2006/relationships/vmlDrawing" Target="../drawings/vmlDrawing10.vml"/><Relationship Id="rId6" Type="http://schemas.openxmlformats.org/officeDocument/2006/relationships/image" Target="../media/image17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74.wmf"/><Relationship Id="rId4" Type="http://schemas.openxmlformats.org/officeDocument/2006/relationships/notesSlide" Target="../notesSlides/notesSlide422.xml"/><Relationship Id="rId9" Type="http://schemas.openxmlformats.org/officeDocument/2006/relationships/oleObject" Target="../embeddings/oleObject23.bin"/><Relationship Id="rId14" Type="http://schemas.openxmlformats.org/officeDocument/2006/relationships/image" Target="../media/image170.wmf"/></Relationships>
</file>

<file path=ppt/slides/_rels/slide42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73.xml"/><Relationship Id="rId1" Type="http://schemas.openxmlformats.org/officeDocument/2006/relationships/vmlDrawing" Target="../drawings/vmlDrawing11.vml"/><Relationship Id="rId6" Type="http://schemas.openxmlformats.org/officeDocument/2006/relationships/image" Target="../media/image176.wmf"/><Relationship Id="rId5" Type="http://schemas.openxmlformats.org/officeDocument/2006/relationships/oleObject" Target="../embeddings/oleObject26.bin"/><Relationship Id="rId4" Type="http://schemas.openxmlformats.org/officeDocument/2006/relationships/notesSlide" Target="../notesSlides/notesSlide423.xml"/></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1.xml"/><Relationship Id="rId1" Type="http://schemas.openxmlformats.org/officeDocument/2006/relationships/tags" Target="../tags/tag474.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80.xml"/><Relationship Id="rId5" Type="http://schemas.openxmlformats.org/officeDocument/2006/relationships/image" Target="../media/image179.png"/><Relationship Id="rId4" Type="http://schemas.openxmlformats.org/officeDocument/2006/relationships/image" Target="../media/image178.png"/></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80.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5" Type="http://schemas.openxmlformats.org/officeDocument/2006/relationships/image" Target="../media/image182.png"/><Relationship Id="rId4" Type="http://schemas.openxmlformats.org/officeDocument/2006/relationships/image" Target="../media/image181.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83.png"/></Relationships>
</file>

<file path=ppt/slides/_rels/slide437.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4.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2.xml"/><Relationship Id="rId1" Type="http://schemas.openxmlformats.org/officeDocument/2006/relationships/tags" Target="../tags/tag489.xml"/><Relationship Id="rId4" Type="http://schemas.openxmlformats.org/officeDocument/2006/relationships/image" Target="../media/image185.png"/></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 Id="rId5" Type="http://schemas.openxmlformats.org/officeDocument/2006/relationships/image" Target="../media/image187.png"/><Relationship Id="rId4" Type="http://schemas.openxmlformats.org/officeDocument/2006/relationships/image" Target="../media/image186.png"/></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 Id="rId5" Type="http://schemas.openxmlformats.org/officeDocument/2006/relationships/image" Target="../media/image189.png"/><Relationship Id="rId4" Type="http://schemas.openxmlformats.org/officeDocument/2006/relationships/image" Target="../media/image188.png"/></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tags" Target="../tags/tag493.xml"/><Relationship Id="rId4" Type="http://schemas.openxmlformats.org/officeDocument/2006/relationships/image" Target="../media/image190.jpeg"/></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 Id="rId4" Type="http://schemas.openxmlformats.org/officeDocument/2006/relationships/image" Target="../media/image191.jpe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tags" Target="../tags/tag495.xml"/><Relationship Id="rId5" Type="http://schemas.openxmlformats.org/officeDocument/2006/relationships/image" Target="../media/image193.jpeg"/><Relationship Id="rId4" Type="http://schemas.openxmlformats.org/officeDocument/2006/relationships/image" Target="../media/image192.jpe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tags" Target="../tags/tag497.xml"/><Relationship Id="rId5" Type="http://schemas.openxmlformats.org/officeDocument/2006/relationships/image" Target="../media/image195.jpeg"/><Relationship Id="rId4" Type="http://schemas.openxmlformats.org/officeDocument/2006/relationships/image" Target="../media/image194.jpeg"/></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196.jpeg"/><Relationship Id="rId4" Type="http://schemas.openxmlformats.org/officeDocument/2006/relationships/image" Target="../media/image19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1.xml"/><Relationship Id="rId1" Type="http://schemas.openxmlformats.org/officeDocument/2006/relationships/tags" Target="../tags/tag499.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tags" Target="../tags/tag500.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1.xml"/><Relationship Id="rId1" Type="http://schemas.openxmlformats.org/officeDocument/2006/relationships/tags" Target="../tags/tag501.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456.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200.wmf"/><Relationship Id="rId2" Type="http://schemas.openxmlformats.org/officeDocument/2006/relationships/tags" Target="../tags/tag505.xml"/><Relationship Id="rId1" Type="http://schemas.openxmlformats.org/officeDocument/2006/relationships/vmlDrawing" Target="../drawings/vmlDrawing12.vml"/><Relationship Id="rId6" Type="http://schemas.openxmlformats.org/officeDocument/2006/relationships/image" Target="../media/image19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99.wmf"/><Relationship Id="rId4" Type="http://schemas.openxmlformats.org/officeDocument/2006/relationships/notesSlide" Target="../notesSlides/notesSlide455.xml"/><Relationship Id="rId9" Type="http://schemas.openxmlformats.org/officeDocument/2006/relationships/oleObject" Target="../embeddings/oleObject30.bin"/><Relationship Id="rId14" Type="http://schemas.openxmlformats.org/officeDocument/2006/relationships/image" Target="../media/image201.wmf"/></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458.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205.wmf"/><Relationship Id="rId2" Type="http://schemas.openxmlformats.org/officeDocument/2006/relationships/tags" Target="../tags/tag507.xml"/><Relationship Id="rId1" Type="http://schemas.openxmlformats.org/officeDocument/2006/relationships/vmlDrawing" Target="../drawings/vmlDrawing13.vml"/><Relationship Id="rId6" Type="http://schemas.openxmlformats.org/officeDocument/2006/relationships/image" Target="../media/image20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204.wmf"/><Relationship Id="rId4" Type="http://schemas.openxmlformats.org/officeDocument/2006/relationships/notesSlide" Target="../notesSlides/notesSlide457.xml"/><Relationship Id="rId9" Type="http://schemas.openxmlformats.org/officeDocument/2006/relationships/oleObject" Target="../embeddings/oleObject35.bin"/></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509.xml"/><Relationship Id="rId1" Type="http://schemas.openxmlformats.org/officeDocument/2006/relationships/vmlDrawing" Target="../drawings/vmlDrawing14.vml"/><Relationship Id="rId6" Type="http://schemas.openxmlformats.org/officeDocument/2006/relationships/image" Target="../media/image206.wmf"/><Relationship Id="rId5" Type="http://schemas.openxmlformats.org/officeDocument/2006/relationships/oleObject" Target="../embeddings/oleObject37.bin"/><Relationship Id="rId10" Type="http://schemas.openxmlformats.org/officeDocument/2006/relationships/image" Target="../media/image208.wmf"/><Relationship Id="rId4" Type="http://schemas.openxmlformats.org/officeDocument/2006/relationships/notesSlide" Target="../notesSlides/notesSlide459.xml"/><Relationship Id="rId9" Type="http://schemas.openxmlformats.org/officeDocument/2006/relationships/oleObject" Target="../embeddings/oleObject39.bin"/></Relationships>
</file>

<file path=ppt/slides/_rels/slide461.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200.wmf"/><Relationship Id="rId2" Type="http://schemas.openxmlformats.org/officeDocument/2006/relationships/tags" Target="../tags/tag510.xml"/><Relationship Id="rId1" Type="http://schemas.openxmlformats.org/officeDocument/2006/relationships/vmlDrawing" Target="../drawings/vmlDrawing15.vml"/><Relationship Id="rId6" Type="http://schemas.openxmlformats.org/officeDocument/2006/relationships/image" Target="../media/image20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99.wmf"/><Relationship Id="rId4" Type="http://schemas.openxmlformats.org/officeDocument/2006/relationships/notesSlide" Target="../notesSlides/notesSlide460.xml"/><Relationship Id="rId9" Type="http://schemas.openxmlformats.org/officeDocument/2006/relationships/oleObject" Target="../embeddings/oleObject42.bin"/><Relationship Id="rId14" Type="http://schemas.openxmlformats.org/officeDocument/2006/relationships/image" Target="../media/image201.wmf"/></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6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12.xml"/><Relationship Id="rId1" Type="http://schemas.openxmlformats.org/officeDocument/2006/relationships/vmlDrawing" Target="../drawings/vmlDrawing16.vml"/><Relationship Id="rId6" Type="http://schemas.openxmlformats.org/officeDocument/2006/relationships/image" Target="../media/image210.wmf"/><Relationship Id="rId5" Type="http://schemas.openxmlformats.org/officeDocument/2006/relationships/oleObject" Target="../embeddings/oleObject45.bin"/><Relationship Id="rId4" Type="http://schemas.openxmlformats.org/officeDocument/2006/relationships/notesSlide" Target="../notesSlides/notesSlide462.xml"/></Relationships>
</file>

<file path=ppt/slides/_rels/slide464.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13.xml"/><Relationship Id="rId1" Type="http://schemas.openxmlformats.org/officeDocument/2006/relationships/vmlDrawing" Target="../drawings/vmlDrawing17.vml"/><Relationship Id="rId6" Type="http://schemas.openxmlformats.org/officeDocument/2006/relationships/image" Target="../media/image212.wmf"/><Relationship Id="rId5" Type="http://schemas.openxmlformats.org/officeDocument/2006/relationships/oleObject" Target="../embeddings/oleObject47.bin"/><Relationship Id="rId10" Type="http://schemas.openxmlformats.org/officeDocument/2006/relationships/image" Target="../media/image208.wmf"/><Relationship Id="rId4" Type="http://schemas.openxmlformats.org/officeDocument/2006/relationships/notesSlide" Target="../notesSlides/notesSlide463.xml"/><Relationship Id="rId9" Type="http://schemas.openxmlformats.org/officeDocument/2006/relationships/oleObject" Target="../embeddings/oleObject49.bin"/></Relationships>
</file>

<file path=ppt/slides/_rels/slide465.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205.wmf"/><Relationship Id="rId2" Type="http://schemas.openxmlformats.org/officeDocument/2006/relationships/tags" Target="../tags/tag514.xml"/><Relationship Id="rId1" Type="http://schemas.openxmlformats.org/officeDocument/2006/relationships/vmlDrawing" Target="../drawings/vmlDrawing18.vml"/><Relationship Id="rId6" Type="http://schemas.openxmlformats.org/officeDocument/2006/relationships/image" Target="../media/image21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204.wmf"/><Relationship Id="rId4" Type="http://schemas.openxmlformats.org/officeDocument/2006/relationships/notesSlide" Target="../notesSlides/notesSlide464.xml"/><Relationship Id="rId9" Type="http://schemas.openxmlformats.org/officeDocument/2006/relationships/oleObject" Target="../embeddings/oleObject52.bin"/></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67.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16.xml"/><Relationship Id="rId1" Type="http://schemas.openxmlformats.org/officeDocument/2006/relationships/vmlDrawing" Target="../drawings/vmlDrawing19.vml"/><Relationship Id="rId6" Type="http://schemas.openxmlformats.org/officeDocument/2006/relationships/image" Target="../media/image214.wmf"/><Relationship Id="rId5" Type="http://schemas.openxmlformats.org/officeDocument/2006/relationships/oleObject" Target="../embeddings/oleObject54.bin"/><Relationship Id="rId4" Type="http://schemas.openxmlformats.org/officeDocument/2006/relationships/notesSlide" Target="../notesSlides/notesSlide466.xml"/></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tags" Target="../tags/tag517.xml"/></Relationships>
</file>

<file path=ppt/slides/_rels/slide4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0.vml"/><Relationship Id="rId6" Type="http://schemas.openxmlformats.org/officeDocument/2006/relationships/image" Target="../media/image216.wmf"/><Relationship Id="rId5" Type="http://schemas.openxmlformats.org/officeDocument/2006/relationships/oleObject" Target="../embeddings/oleObject56.bin"/><Relationship Id="rId4" Type="http://schemas.openxmlformats.org/officeDocument/2006/relationships/notesSlide" Target="../notesSlides/notesSlide46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tags" Target="../tags/tag521.xml"/><Relationship Id="rId5" Type="http://schemas.openxmlformats.org/officeDocument/2006/relationships/image" Target="../media/image218.png"/><Relationship Id="rId4" Type="http://schemas.openxmlformats.org/officeDocument/2006/relationships/image" Target="../media/image217.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 Id="rId5" Type="http://schemas.openxmlformats.org/officeDocument/2006/relationships/image" Target="../media/image220.png"/><Relationship Id="rId4" Type="http://schemas.openxmlformats.org/officeDocument/2006/relationships/image" Target="../media/image219.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tags" Target="../tags/tag523.xml"/><Relationship Id="rId4" Type="http://schemas.openxmlformats.org/officeDocument/2006/relationships/image" Target="../media/image221.png"/></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tags" Target="../tags/tag525.xml"/><Relationship Id="rId5" Type="http://schemas.openxmlformats.org/officeDocument/2006/relationships/image" Target="../media/image223.png"/><Relationship Id="rId4" Type="http://schemas.openxmlformats.org/officeDocument/2006/relationships/image" Target="../media/image222.png"/></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 Id="rId4" Type="http://schemas.openxmlformats.org/officeDocument/2006/relationships/image" Target="../media/image224.png"/></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1.xml"/><Relationship Id="rId1" Type="http://schemas.openxmlformats.org/officeDocument/2006/relationships/tags" Target="../tags/tag527.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1.xml"/><Relationship Id="rId1" Type="http://schemas.openxmlformats.org/officeDocument/2006/relationships/tags" Target="../tags/tag533.xml"/></Relationships>
</file>

<file path=ppt/slides/_rels/slide4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4.xml"/><Relationship Id="rId1" Type="http://schemas.openxmlformats.org/officeDocument/2006/relationships/vmlDrawing" Target="../drawings/vmlDrawing21.vml"/><Relationship Id="rId6" Type="http://schemas.openxmlformats.org/officeDocument/2006/relationships/image" Target="../media/image225.wmf"/><Relationship Id="rId5" Type="http://schemas.openxmlformats.org/officeDocument/2006/relationships/oleObject" Target="../embeddings/oleObject57.bin"/><Relationship Id="rId4" Type="http://schemas.openxmlformats.org/officeDocument/2006/relationships/notesSlide" Target="../notesSlides/notesSlide484.xml"/></Relationships>
</file>

<file path=ppt/slides/_rels/slide4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5.xml"/><Relationship Id="rId1" Type="http://schemas.openxmlformats.org/officeDocument/2006/relationships/vmlDrawing" Target="../drawings/vmlDrawing22.vml"/><Relationship Id="rId6" Type="http://schemas.openxmlformats.org/officeDocument/2006/relationships/image" Target="../media/image226.wmf"/><Relationship Id="rId5" Type="http://schemas.openxmlformats.org/officeDocument/2006/relationships/oleObject" Target="../embeddings/oleObject58.bin"/><Relationship Id="rId4" Type="http://schemas.openxmlformats.org/officeDocument/2006/relationships/notesSlide" Target="../notesSlides/notesSlide485.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1.xml"/><Relationship Id="rId1" Type="http://schemas.openxmlformats.org/officeDocument/2006/relationships/tags" Target="../tags/tag53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1.xml"/><Relationship Id="rId1" Type="http://schemas.openxmlformats.org/officeDocument/2006/relationships/tags" Target="../tags/tag540.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1.xml"/><Relationship Id="rId1" Type="http://schemas.openxmlformats.org/officeDocument/2006/relationships/tags" Target="../tags/tag542.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tags" Target="../tags/tag543.xml"/></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89.png"/></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91.jpe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tags" Target="../tags/tag551.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1.xml"/><Relationship Id="rId1" Type="http://schemas.openxmlformats.org/officeDocument/2006/relationships/tags" Target="../tags/tag553.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tags" Target="../tags/tag554.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tags" Target="../tags/tag556.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1.xml"/><Relationship Id="rId1" Type="http://schemas.openxmlformats.org/officeDocument/2006/relationships/tags" Target="../tags/tag566.xml"/></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1.xml"/><Relationship Id="rId1" Type="http://schemas.openxmlformats.org/officeDocument/2006/relationships/tags" Target="../tags/tag5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22.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71.xml"/><Relationship Id="rId1" Type="http://schemas.openxmlformats.org/officeDocument/2006/relationships/vmlDrawing" Target="../drawings/vmlDrawing23.vml"/><Relationship Id="rId6" Type="http://schemas.openxmlformats.org/officeDocument/2006/relationships/image" Target="../media/image227.wmf"/><Relationship Id="rId5" Type="http://schemas.openxmlformats.org/officeDocument/2006/relationships/oleObject" Target="../embeddings/oleObject59.bin"/><Relationship Id="rId4" Type="http://schemas.openxmlformats.org/officeDocument/2006/relationships/notesSlide" Target="../notesSlides/notesSlide521.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5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3.xml"/><Relationship Id="rId1" Type="http://schemas.openxmlformats.org/officeDocument/2006/relationships/vmlDrawing" Target="../drawings/vmlDrawing24.vml"/><Relationship Id="rId6" Type="http://schemas.openxmlformats.org/officeDocument/2006/relationships/image" Target="../media/image229.wmf"/><Relationship Id="rId5" Type="http://schemas.openxmlformats.org/officeDocument/2006/relationships/oleObject" Target="../embeddings/oleObject61.bin"/><Relationship Id="rId4" Type="http://schemas.openxmlformats.org/officeDocument/2006/relationships/notesSlide" Target="../notesSlides/notesSlide523.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1.xml"/><Relationship Id="rId1" Type="http://schemas.openxmlformats.org/officeDocument/2006/relationships/tags" Target="../tags/tag577.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tags" Target="../tags/tag581.xml"/></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0.png"/></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0.png"/></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0.png"/></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tags" Target="../tags/tag588.xml"/><Relationship Id="rId5" Type="http://schemas.openxmlformats.org/officeDocument/2006/relationships/image" Target="../media/image232.png"/><Relationship Id="rId4" Type="http://schemas.openxmlformats.org/officeDocument/2006/relationships/image" Target="../media/image2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tags" Target="../tags/tag589.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tags" Target="../tags/tag590.xml"/><Relationship Id="rId4" Type="http://schemas.openxmlformats.org/officeDocument/2006/relationships/image" Target="../media/image233.png"/></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tags" Target="../tags/tag591.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34.png"/></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tags" Target="../tags/tag593.xml"/></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tags" Target="../tags/tag594.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tags" Target="../tags/tag595.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tags" Target="../tags/tag596.xml"/><Relationship Id="rId4" Type="http://schemas.openxmlformats.org/officeDocument/2006/relationships/image" Target="../media/image235.png"/></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1.xml"/><Relationship Id="rId1" Type="http://schemas.openxmlformats.org/officeDocument/2006/relationships/tags" Target="../tags/tag597.xml"/></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tags" Target="../tags/tag59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tags" Target="../tags/tag599.xml"/></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tags" Target="../tags/tag600.xml"/><Relationship Id="rId4" Type="http://schemas.openxmlformats.org/officeDocument/2006/relationships/image" Target="../media/image230.png"/></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tags" Target="../tags/tag601.xml"/><Relationship Id="rId4" Type="http://schemas.openxmlformats.org/officeDocument/2006/relationships/image" Target="../media/image233.png"/></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tags" Target="../tags/tag602.xml"/><Relationship Id="rId4" Type="http://schemas.openxmlformats.org/officeDocument/2006/relationships/image" Target="../media/image235.png"/></Relationships>
</file>

<file path=ppt/slides/_rels/slide554.xml.rels><?xml version="1.0" encoding="UTF-8" standalone="yes"?>
<Relationships xmlns="http://schemas.openxmlformats.org/package/2006/relationships"><Relationship Id="rId3" Type="http://schemas.openxmlformats.org/officeDocument/2006/relationships/notesSlide" Target="../notesSlides/notesSlide553.xml"/><Relationship Id="rId2" Type="http://schemas.openxmlformats.org/officeDocument/2006/relationships/slideLayout" Target="../slideLayouts/slideLayout1.xml"/><Relationship Id="rId1" Type="http://schemas.openxmlformats.org/officeDocument/2006/relationships/tags" Target="../tags/tag603.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268" y="2438400"/>
            <a:ext cx="6270203" cy="2209800"/>
          </a:xfrm>
          <a:prstGeom prst="rect">
            <a:avLst/>
          </a:prstGeom>
        </p:spPr>
      </p:pic>
      <p:sp>
        <p:nvSpPr>
          <p:cNvPr id="4" name="TextBox 3"/>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sp>
        <p:nvSpPr>
          <p:cNvPr id="6" name="Slide Number Placeholder 5"/>
          <p:cNvSpPr>
            <a:spLocks noGrp="1"/>
          </p:cNvSpPr>
          <p:nvPr>
            <p:ph type="sldNum" sz="quarter" idx="4"/>
          </p:nvPr>
        </p:nvSpPr>
        <p:spPr/>
        <p:txBody>
          <a:bodyPr/>
          <a:lstStyle/>
          <a:p>
            <a:fld id="{28B83BC3-069B-46AF-A4E6-C99928E1A4FA}" type="slidenum">
              <a:rPr lang="en-US" smtClean="0"/>
              <a:pPr/>
              <a:t>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073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does this translate into things you might easily relate to?</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3622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3200" dirty="0"/>
              <a:t>(What’s &amp; How’s)</a:t>
            </a:r>
          </a:p>
        </p:txBody>
      </p:sp>
      <p:sp>
        <p:nvSpPr>
          <p:cNvPr id="6" name="Content Placeholder 5"/>
          <p:cNvSpPr>
            <a:spLocks noGrp="1"/>
          </p:cNvSpPr>
          <p:nvPr>
            <p:ph idx="1"/>
          </p:nvPr>
        </p:nvSpPr>
        <p:spPr/>
        <p:txBody>
          <a:bodyPr/>
          <a:lstStyle/>
          <a:p>
            <a:r>
              <a:rPr lang="en-US" dirty="0"/>
              <a:t>This is the center portion of the house. Each cell represents how each technical specification relates to each customer requirement.</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100</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320" y="2895600"/>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6" name="Content Placeholder 5"/>
          <p:cNvSpPr>
            <a:spLocks noGrp="1"/>
          </p:cNvSpPr>
          <p:nvPr>
            <p:ph idx="1"/>
          </p:nvPr>
        </p:nvSpPr>
        <p:spPr/>
        <p:txBody>
          <a:bodyPr/>
          <a:lstStyle/>
          <a:p>
            <a:r>
              <a:rPr lang="en-US" dirty="0"/>
              <a:t>This is the right portion of the house. Each cell represents customer requirements based on relative importance to customers and perceptions of competitive performance.</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101</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822" y="297180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2590800"/>
            <a:ext cx="52677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7747000" y="2590801"/>
            <a:ext cx="492530" cy="401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6" name="Content Placeholder 5"/>
          <p:cNvSpPr>
            <a:spLocks noGrp="1"/>
          </p:cNvSpPr>
          <p:nvPr>
            <p:ph idx="1"/>
          </p:nvPr>
        </p:nvSpPr>
        <p:spPr/>
        <p:txBody>
          <a:bodyPr/>
          <a:lstStyle/>
          <a:p>
            <a:r>
              <a:rPr lang="en-US" dirty="0"/>
              <a:t>This is the extreme right portion of the house. Comparison of the organization’s product to competitors’ products.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087" y="22860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7051612" y="22860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3149" y="2895600"/>
            <a:ext cx="2058899" cy="144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6" name="Content Placeholder 5"/>
          <p:cNvSpPr>
            <a:spLocks noGrp="1"/>
          </p:cNvSpPr>
          <p:nvPr>
            <p:ph idx="1"/>
          </p:nvPr>
        </p:nvSpPr>
        <p:spPr/>
        <p:txBody>
          <a:bodyPr/>
          <a:lstStyle/>
          <a:p>
            <a:r>
              <a:rPr lang="en-US" dirty="0"/>
              <a:t>This is the top portion of the house. It identifies the way “how” items either support (positive) or conflict (negative) with one another.</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070" y="2930526"/>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2971800" y="2317146"/>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600"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Positive</a:t>
              </a:r>
            </a:p>
          </p:txBody>
        </p:sp>
        <p:sp>
          <p:nvSpPr>
            <p:cNvPr id="13" name="Rectangle 179"/>
            <p:cNvSpPr>
              <a:spLocks noChangeArrowheads="1"/>
            </p:cNvSpPr>
            <p:nvPr/>
          </p:nvSpPr>
          <p:spPr bwMode="auto">
            <a:xfrm>
              <a:off x="838200" y="3057525"/>
              <a:ext cx="87153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Positive</a:t>
              </a:r>
            </a:p>
          </p:txBody>
        </p:sp>
        <p:sp>
          <p:nvSpPr>
            <p:cNvPr id="14" name="Rectangle 180"/>
            <p:cNvSpPr>
              <a:spLocks noChangeArrowheads="1"/>
            </p:cNvSpPr>
            <p:nvPr/>
          </p:nvSpPr>
          <p:spPr bwMode="auto">
            <a:xfrm>
              <a:off x="838200" y="3298825"/>
              <a:ext cx="931863"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73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34290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58674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Step 7: Prioritize Design Requirements</a:t>
            </a:r>
          </a:p>
        </p:txBody>
      </p:sp>
      <p:sp>
        <p:nvSpPr>
          <p:cNvPr id="7" name="Content Placeholder 6"/>
          <p:cNvSpPr>
            <a:spLocks noGrp="1"/>
          </p:cNvSpPr>
          <p:nvPr>
            <p:ph idx="1"/>
          </p:nvPr>
        </p:nvSpPr>
        <p:spPr/>
        <p:txBody>
          <a:bodyPr/>
          <a:lstStyle/>
          <a:p>
            <a:r>
              <a:rPr lang="en-US" dirty="0"/>
              <a:t>Overall Importance Ratings</a:t>
            </a:r>
          </a:p>
          <a:p>
            <a:r>
              <a:rPr lang="en-US" dirty="0"/>
              <a:t>Function of relationship ratings and customer prioritization ratings</a:t>
            </a:r>
          </a:p>
          <a:p>
            <a:r>
              <a:rPr lang="en-US" dirty="0"/>
              <a:t>Technical Difficulty Assessment</a:t>
            </a:r>
          </a:p>
          <a:p>
            <a:r>
              <a:rPr lang="en-US" dirty="0"/>
              <a:t>Similar to customer market competitive evaluations but conducted by the technical team</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Step 7: Prioritize Design Requirements</a:t>
            </a:r>
          </a:p>
        </p:txBody>
      </p:sp>
      <p:sp>
        <p:nvSpPr>
          <p:cNvPr id="6" name="Content Placeholder 5"/>
          <p:cNvSpPr>
            <a:spLocks noGrp="1"/>
          </p:cNvSpPr>
          <p:nvPr>
            <p:ph idx="1"/>
          </p:nvPr>
        </p:nvSpPr>
        <p:spPr/>
        <p:txBody>
          <a:bodyPr/>
          <a:lstStyle/>
          <a:p>
            <a:r>
              <a:rPr lang="en-US" dirty="0"/>
              <a:t>Technical Specification Competitive Evaluation</a:t>
            </a:r>
          </a:p>
          <a:p>
            <a:r>
              <a:rPr lang="en-US" dirty="0"/>
              <a:t>Helps to establish the feasibility and realization of each “how” item</a:t>
            </a:r>
          </a:p>
          <a:p>
            <a:r>
              <a:rPr lang="en-US" dirty="0"/>
              <a:t>Target Goals</a:t>
            </a:r>
          </a:p>
          <a:p>
            <a:r>
              <a:rPr lang="en-US" dirty="0"/>
              <a:t>How much is good enough to satisfy the customer</a:t>
            </a: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105</a:t>
            </a:fld>
            <a:endParaRPr lang="en-US" dirty="0"/>
          </a:p>
        </p:txBody>
      </p:sp>
      <p:sp>
        <p:nvSpPr>
          <p:cNvPr id="3" name="Footer Placeholder 2"/>
          <p:cNvSpPr>
            <a:spLocks noGrp="1"/>
          </p:cNvSpPr>
          <p:nvPr>
            <p:ph type="ftr" sz="quarter" idx="3"/>
          </p:nvPr>
        </p:nvSpPr>
        <p:spPr/>
        <p:txBody>
          <a:bodyPr/>
          <a:lstStyle/>
          <a:p>
            <a:r>
              <a:rPr lang="en-US"/>
              <a:t>© Lean Sigma Corporation</a:t>
            </a:r>
            <a:endParaRPr lang="en-US" dirty="0"/>
          </a:p>
        </p:txBody>
      </p:sp>
      <p:sp>
        <p:nvSpPr>
          <p:cNvPr id="2" name="Date Placeholder 1"/>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dirty="0"/>
              <a:t>Focuses the design of the product or process on satisfying customer’s needs and wants.</a:t>
            </a:r>
          </a:p>
          <a:p>
            <a:endParaRPr lang="en-US" dirty="0"/>
          </a:p>
          <a:p>
            <a:r>
              <a:rPr lang="en-US" dirty="0"/>
              <a:t>Improves the contact channels between customers, advertising, research and improvement, quality and production departments, which sustains better decision making.</a:t>
            </a:r>
          </a:p>
          <a:p>
            <a:endParaRPr lang="en-US" dirty="0"/>
          </a:p>
          <a:p>
            <a:r>
              <a:rPr lang="en-US" dirty="0"/>
              <a:t>Reduces the new product development project period and cost.</a:t>
            </a:r>
          </a:p>
          <a:p>
            <a:pPr marL="411480" lvl="1" indent="0">
              <a:buNone/>
            </a:pPr>
            <a:endParaRPr lang="en-US" sz="24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normAutofit/>
          </a:bodyPr>
          <a:lstStyle/>
          <a:p>
            <a:r>
              <a:rPr lang="en-US" dirty="0"/>
              <a:t>The relationship matrix can be too obscure with many process inputs and/or many customer constraints.</a:t>
            </a:r>
          </a:p>
          <a:p>
            <a:pPr marL="114300" indent="0">
              <a:buNone/>
            </a:pPr>
            <a:endParaRPr lang="en-US" dirty="0"/>
          </a:p>
          <a:p>
            <a:r>
              <a:rPr lang="en-US" dirty="0"/>
              <a:t>It can be very complicated and difficult to implement without experience.</a:t>
            </a:r>
          </a:p>
          <a:p>
            <a:pPr marL="114300" indent="0">
              <a:buNone/>
            </a:pPr>
            <a:endParaRPr lang="en-US" dirty="0"/>
          </a:p>
          <a:p>
            <a:r>
              <a:rPr lang="en-US" dirty="0"/>
              <a:t>If throughout the process new ideas, specifications, or requirements are not discovered, you run the risk of losing team members’ trust in the process. </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108</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113983" indent="0">
              <a:buNone/>
            </a:pPr>
            <a:r>
              <a:rPr lang="en-US" dirty="0"/>
              <a:t>When used properly, the quality function deployment is an extremely valuable approach to product/process design. </a:t>
            </a:r>
          </a:p>
          <a:p>
            <a:pPr marL="113983" indent="0">
              <a:buNone/>
            </a:pPr>
            <a:r>
              <a:rPr lang="en-US"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Autofit/>
          </a:bodyPr>
          <a:lstStyle/>
          <a:p>
            <a:pPr lvl="4"/>
            <a:r>
              <a:rPr lang="en-US" sz="2400" b="1" dirty="0">
                <a:solidFill>
                  <a:srgbClr val="182835"/>
                </a:solidFill>
              </a:rPr>
              <a:t>Cost of Poor Quality</a:t>
            </a:r>
            <a:r>
              <a:rPr lang="en-US" sz="2400" dirty="0">
                <a:solidFill>
                  <a:srgbClr val="182835"/>
                </a:solidFill>
              </a:rPr>
              <a:t> </a:t>
            </a:r>
            <a:r>
              <a:rPr lang="en-US" sz="2400" dirty="0"/>
              <a:t>(COPQ) is the expense incurred due to waste, inefficiencies, and defects.</a:t>
            </a:r>
          </a:p>
          <a:p>
            <a:pPr marL="1325880" lvl="4" indent="0">
              <a:buNone/>
            </a:pPr>
            <a:endParaRPr lang="en-US" sz="2800" dirty="0"/>
          </a:p>
          <a:p>
            <a:r>
              <a:rPr lang="en-US" dirty="0"/>
              <a:t>The </a:t>
            </a:r>
            <a:r>
              <a:rPr lang="en-US" dirty="0" err="1"/>
              <a:t>COPQ</a:t>
            </a:r>
            <a:r>
              <a:rPr lang="en-US" dirty="0"/>
              <a:t> has been proven to range from 5% to 30% of gross sales for most companies.</a:t>
            </a:r>
          </a:p>
          <a:p>
            <a:r>
              <a:rPr lang="en-US" dirty="0"/>
              <a:t>The </a:t>
            </a:r>
            <a:r>
              <a:rPr lang="en-US" dirty="0" err="1"/>
              <a:t>COPQ</a:t>
            </a:r>
            <a:r>
              <a:rPr lang="en-US" dirty="0"/>
              <a:t>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26327"/>
            <a:ext cx="3824514" cy="36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113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609600" y="2819400"/>
            <a:ext cx="5334000" cy="2369880"/>
          </a:xfrm>
          <a:prstGeom prst="rect">
            <a:avLst/>
          </a:prstGeom>
        </p:spPr>
        <p:txBody>
          <a:bodyPr wrap="square">
            <a:spAutoFit/>
          </a:bodyPr>
          <a:lstStyle/>
          <a:p>
            <a:pPr marL="342900" indent="-342900">
              <a:buFont typeface="Arial" pitchFamily="34" charset="0"/>
              <a:buChar char="•"/>
            </a:pPr>
            <a:r>
              <a:rPr lang="en-US" sz="2400" dirty="0"/>
              <a:t>There are four key categories of costs related to </a:t>
            </a:r>
            <a:r>
              <a:rPr lang="en-US" sz="2400" dirty="0" err="1"/>
              <a:t>muda</a:t>
            </a:r>
            <a:r>
              <a:rPr lang="en-US" sz="2400" dirty="0"/>
              <a:t>:</a:t>
            </a:r>
          </a:p>
          <a:p>
            <a:pPr marL="800100" lvl="2" indent="-342900">
              <a:spcBef>
                <a:spcPts val="600"/>
              </a:spcBef>
              <a:buFont typeface="+mj-lt"/>
              <a:buAutoNum type="arabicPeriod"/>
            </a:pPr>
            <a:r>
              <a:rPr lang="en-US" sz="2000" dirty="0"/>
              <a:t>Costs Related to Production</a:t>
            </a:r>
          </a:p>
          <a:p>
            <a:pPr marL="800100" lvl="2" indent="-342900">
              <a:spcBef>
                <a:spcPts val="600"/>
              </a:spcBef>
              <a:buFont typeface="+mj-lt"/>
              <a:buAutoNum type="arabicPeriod"/>
            </a:pPr>
            <a:r>
              <a:rPr lang="en-US" sz="2000" dirty="0"/>
              <a:t>Costs Related to Prevention</a:t>
            </a:r>
          </a:p>
          <a:p>
            <a:pPr marL="800100" lvl="2" indent="-342900">
              <a:spcBef>
                <a:spcPts val="600"/>
              </a:spcBef>
              <a:buFont typeface="+mj-lt"/>
              <a:buAutoNum type="arabicPeriod"/>
            </a:pPr>
            <a:r>
              <a:rPr lang="en-US" sz="2000" dirty="0"/>
              <a:t>Costs Related to Detection</a:t>
            </a:r>
          </a:p>
          <a:p>
            <a:pPr marL="800100" lvl="2" indent="-342900">
              <a:spcBef>
                <a:spcPts val="600"/>
              </a:spcBef>
              <a:buFont typeface="+mj-lt"/>
              <a:buAutoNum type="arabicPeriod"/>
            </a:pPr>
            <a:r>
              <a:rPr lang="en-US" sz="2000" dirty="0"/>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1234440" lvl="2" indent="-457200">
              <a:buFont typeface="+mj-lt"/>
              <a:buAutoNum type="arabicPeriod"/>
            </a:pPr>
            <a:r>
              <a:rPr lang="en-US" dirty="0"/>
              <a:t>Defects</a:t>
            </a:r>
          </a:p>
          <a:p>
            <a:pPr marL="1234440" lvl="2" indent="-457200">
              <a:buFont typeface="+mj-lt"/>
              <a:buAutoNum type="arabicPeriod"/>
            </a:pPr>
            <a:r>
              <a:rPr lang="en-US" dirty="0"/>
              <a:t>Overproduction</a:t>
            </a:r>
          </a:p>
          <a:p>
            <a:pPr marL="1234440" lvl="2" indent="-457200">
              <a:buFont typeface="+mj-lt"/>
              <a:buAutoNum type="arabicPeriod"/>
            </a:pPr>
            <a:r>
              <a:rPr lang="en-US" dirty="0"/>
              <a:t>Over-Processing</a:t>
            </a:r>
          </a:p>
          <a:p>
            <a:pPr marL="1234440" lvl="2" indent="-457200">
              <a:buFont typeface="+mj-lt"/>
              <a:buAutoNum type="arabicPeriod"/>
            </a:pPr>
            <a:r>
              <a:rPr lang="en-US" dirty="0"/>
              <a:t>Inventory</a:t>
            </a:r>
          </a:p>
          <a:p>
            <a:pPr marL="1234440" lvl="2" indent="-457200">
              <a:buFont typeface="+mj-lt"/>
              <a:buAutoNum type="arabicPeriod"/>
            </a:pPr>
            <a:r>
              <a:rPr lang="en-US" dirty="0"/>
              <a:t>Motion</a:t>
            </a:r>
          </a:p>
          <a:p>
            <a:pPr marL="1234440" lvl="2" indent="-457200">
              <a:buFont typeface="+mj-lt"/>
              <a:buAutoNum type="arabicPeriod"/>
            </a:pPr>
            <a:r>
              <a:rPr lang="en-US" dirty="0"/>
              <a:t>Transportation</a:t>
            </a:r>
          </a:p>
          <a:p>
            <a:pPr marL="1234440" lvl="2" indent="-457200">
              <a:buFont typeface="+mj-lt"/>
              <a:buAutoNum type="arabicPeriod"/>
            </a:pPr>
            <a:r>
              <a:rPr lang="en-US" dirty="0"/>
              <a:t>Waiting</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8" name="Content Placeholder 7"/>
          <p:cNvSpPr>
            <a:spLocks noGrp="1"/>
          </p:cNvSpPr>
          <p:nvPr>
            <p:ph idx="1"/>
          </p:nvPr>
        </p:nvSpPr>
        <p:spPr/>
        <p:txBody>
          <a:bodyPr/>
          <a:lstStyle/>
          <a:p>
            <a:r>
              <a:rPr lang="en-US" dirty="0"/>
              <a:t>Costs related to the </a:t>
            </a:r>
            <a:r>
              <a:rPr lang="en-US" b="1" dirty="0">
                <a:solidFill>
                  <a:srgbClr val="182835"/>
                </a:solidFill>
              </a:rPr>
              <a:t>detection</a:t>
            </a:r>
            <a:r>
              <a:rPr lang="en-US" dirty="0"/>
              <a:t> of </a:t>
            </a:r>
            <a:r>
              <a:rPr lang="en-US" dirty="0" err="1"/>
              <a:t>muda</a:t>
            </a:r>
            <a:r>
              <a:rPr lang="en-US" dirty="0"/>
              <a:t> are those associated with trying to find or observe any of the “7 deadly </a:t>
            </a:r>
            <a:r>
              <a:rPr lang="en-US" dirty="0" err="1"/>
              <a:t>muda</a:t>
            </a:r>
            <a:r>
              <a:rPr lang="en-US" dirty="0"/>
              <a:t>.”</a:t>
            </a:r>
          </a:p>
          <a:p>
            <a:pPr lvl="1">
              <a:lnSpc>
                <a:spcPct val="150000"/>
              </a:lnSpc>
            </a:pPr>
            <a:r>
              <a:rPr lang="en-US" dirty="0"/>
              <a:t>Costs for sampling</a:t>
            </a:r>
          </a:p>
          <a:p>
            <a:pPr lvl="1">
              <a:lnSpc>
                <a:spcPct val="150000"/>
              </a:lnSpc>
            </a:pPr>
            <a:r>
              <a:rPr lang="en-US" dirty="0"/>
              <a:t>Costs for quality control check points</a:t>
            </a:r>
          </a:p>
          <a:p>
            <a:pPr lvl="1">
              <a:lnSpc>
                <a:spcPct val="150000"/>
              </a:lnSpc>
            </a:pPr>
            <a:r>
              <a:rPr lang="en-US" dirty="0"/>
              <a:t>Costs for inspection costs</a:t>
            </a:r>
          </a:p>
          <a:p>
            <a:pPr lvl="1">
              <a:lnSpc>
                <a:spcPct val="150000"/>
              </a:lnSpc>
            </a:pPr>
            <a:r>
              <a:rPr lang="en-US" dirty="0"/>
              <a:t>Costs for cycle counts or inventory accuracy inspections</a:t>
            </a:r>
          </a:p>
          <a:p>
            <a:pPr lvl="1">
              <a:lnSpc>
                <a:spcPct val="150000"/>
              </a:lnSpc>
            </a:pPr>
            <a:r>
              <a:rPr lang="en-US" dirty="0"/>
              <a:t>etc.</a:t>
            </a:r>
          </a:p>
          <a:p>
            <a:r>
              <a:rPr lang="en-US" dirty="0"/>
              <a:t>Any costs directly associated with the detection of waste and defects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a:xfrm>
            <a:off x="609600" y="1143000"/>
            <a:ext cx="10363200" cy="5486400"/>
          </a:xfrm>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sz="1800" dirty="0"/>
          </a:p>
          <a:p>
            <a:r>
              <a:rPr lang="en-US" dirty="0"/>
              <a:t>Even at 1% defect rate, some processes would be unacceptable to you and many others.</a:t>
            </a:r>
          </a:p>
          <a:p>
            <a:pPr marL="114300" indent="0">
              <a:buNone/>
            </a:pPr>
            <a:endParaRPr lang="en-US" sz="1800" dirty="0"/>
          </a:p>
          <a:p>
            <a:r>
              <a:rPr lang="en-US" b="1" dirty="0">
                <a:solidFill>
                  <a:srgbClr val="182835"/>
                </a:solidFill>
              </a:rPr>
              <a:t>So what is Six Sigma?</a:t>
            </a:r>
          </a:p>
          <a:p>
            <a:pPr lvl="1"/>
            <a:r>
              <a:rPr lang="en-US" dirty="0"/>
              <a:t>Sigma level is the measure!</a:t>
            </a:r>
          </a:p>
          <a:p>
            <a:pPr lvl="1"/>
            <a:r>
              <a:rPr lang="en-US" dirty="0"/>
              <a:t>Six is the goal!</a:t>
            </a:r>
          </a:p>
          <a:p>
            <a:pPr marL="0" lvl="0" indent="0" algn="r">
              <a:spcBef>
                <a:spcPts val="0"/>
              </a:spcBef>
              <a:buClrTx/>
              <a:buNone/>
            </a:pPr>
            <a:r>
              <a:rPr lang="en-US" sz="1200" i="1" dirty="0">
                <a:solidFill>
                  <a:srgbClr val="18283B"/>
                </a:solidFill>
                <a:latin typeface="Arial"/>
              </a:rPr>
              <a:t>							(* Implementing Six Sigma – Forest W. </a:t>
            </a:r>
            <a:r>
              <a:rPr lang="en-US" sz="1200" i="1" dirty="0" err="1">
                <a:solidFill>
                  <a:srgbClr val="18283B"/>
                </a:solidFill>
                <a:latin typeface="Arial"/>
              </a:rPr>
              <a:t>Breyfogle</a:t>
            </a:r>
            <a:r>
              <a:rPr lang="en-US" sz="1200" i="1" dirty="0">
                <a:solidFill>
                  <a:srgbClr val="18283B"/>
                </a:solidFill>
                <a:latin typeface="Arial"/>
              </a:rPr>
              <a:t> III)</a:t>
            </a:r>
            <a:endParaRPr lang="en-US" sz="1200" dirty="0">
              <a:solidFill>
                <a:srgbClr val="18283B"/>
              </a:solidFill>
              <a:latin typeface="Arial"/>
            </a:endParaRP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418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7" name="Slide Number Placeholder 6"/>
          <p:cNvSpPr>
            <a:spLocks noGrp="1"/>
          </p:cNvSpPr>
          <p:nvPr>
            <p:ph type="sldNum" sz="quarter" idx="4"/>
          </p:nvPr>
        </p:nvSpPr>
        <p:spPr/>
        <p:txBody>
          <a:bodyPr/>
          <a:lstStyle/>
          <a:p>
            <a:fld id="{28B83BC3-069B-46AF-A4E6-C99928E1A4FA}" type="slidenum">
              <a:rPr lang="en-US" smtClean="0"/>
              <a:pPr/>
              <a:t>121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Minitab to run Pareto charts on exactly the same data set.</a:t>
            </a:r>
          </a:p>
          <a:p>
            <a:pPr lvl="1"/>
            <a:r>
              <a:rPr lang="en-US" dirty="0"/>
              <a:t>Open the Minitab data file labeled Pareto and follow the instructions over the next few pages to run Pareto charts in Minitab.</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3" name="Content Placeholder 2"/>
          <p:cNvSpPr>
            <a:spLocks noGrp="1"/>
          </p:cNvSpPr>
          <p:nvPr>
            <p:ph idx="1"/>
          </p:nvPr>
        </p:nvSpPr>
        <p:spPr/>
        <p:txBody>
          <a:bodyPr>
            <a:normAutofit/>
          </a:bodyPr>
          <a:lstStyle/>
          <a:p>
            <a:r>
              <a:rPr lang="en-US" dirty="0"/>
              <a:t>Steps to generate a Pareto chart using Minitab:</a:t>
            </a:r>
          </a:p>
          <a:p>
            <a:pPr marL="1234440" lvl="2" indent="-457200">
              <a:buFont typeface="+mj-lt"/>
              <a:buAutoNum type="arabicPeriod"/>
            </a:pPr>
            <a:r>
              <a:rPr lang="en-US" dirty="0"/>
              <a:t>Open the spreadsheet with the count data for individual categories.</a:t>
            </a:r>
          </a:p>
          <a:p>
            <a:pPr marL="1234440" lvl="2" indent="-457200">
              <a:buFont typeface="+mj-lt"/>
              <a:buAutoNum type="arabicPeriod"/>
            </a:pPr>
            <a:r>
              <a:rPr lang="en-US" dirty="0"/>
              <a:t>Click on Stat → Quality Tools → Pareto Chart.</a:t>
            </a:r>
          </a:p>
          <a:p>
            <a:pPr marL="1234440" lvl="2" indent="-457200">
              <a:buFont typeface="+mj-lt"/>
              <a:buAutoNum type="arabicPeriod"/>
            </a:pPr>
            <a:r>
              <a:rPr lang="en-US" dirty="0"/>
              <a:t>A new window with the title “Pareto Chart” pops up.</a:t>
            </a:r>
          </a:p>
          <a:p>
            <a:pPr marL="1234440" lvl="2" indent="-457200">
              <a:buFont typeface="+mj-lt"/>
              <a:buAutoNum type="arabicPeriod"/>
            </a:pPr>
            <a:r>
              <a:rPr lang="en-US" dirty="0"/>
              <a:t>Select “Category” into the box “Defects or attribute data in” and “Count” into the box “Frequency in.”</a:t>
            </a:r>
          </a:p>
          <a:p>
            <a:pPr marL="1234440" lvl="2" indent="-457200">
              <a:buFont typeface="+mj-lt"/>
              <a:buAutoNum type="arabicPeriod"/>
            </a:pPr>
            <a:r>
              <a:rPr lang="en-US" dirty="0"/>
              <a:t>Click “OK.”</a:t>
            </a:r>
          </a:p>
          <a:p>
            <a:pPr marL="1234440" lvl="2" indent="-457200">
              <a:buFont typeface="+mj-lt"/>
              <a:buAutoNum type="arabicPeriod"/>
            </a:pPr>
            <a:r>
              <a:rPr lang="en-US" dirty="0"/>
              <a:t>The Pareto chart is created in a newly-generated window.</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3006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724" y="1543497"/>
            <a:ext cx="8863752" cy="4267200"/>
          </a:xfrm>
          <a:prstGeom prst="rect">
            <a:avLst/>
          </a:prstGeom>
        </p:spPr>
      </p:pic>
    </p:spTree>
    <p:custDataLst>
      <p:tags r:id="rId1"/>
    </p:custDataLst>
    <p:extLst>
      <p:ext uri="{BB962C8B-B14F-4D97-AF65-F5344CB8AC3E}">
        <p14:creationId xmlns:p14="http://schemas.microsoft.com/office/powerpoint/2010/main" val="3071274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8" name="Content Placeholder 2"/>
          <p:cNvSpPr>
            <a:spLocks noGrp="1"/>
          </p:cNvSpPr>
          <p:nvPr>
            <p:ph idx="1"/>
          </p:nvPr>
        </p:nvSpPr>
        <p:spPr>
          <a:xfrm>
            <a:off x="609600" y="4648200"/>
            <a:ext cx="10287000" cy="1905000"/>
          </a:xfrm>
        </p:spPr>
        <p:txBody>
          <a:bodyPr>
            <a:noAutofit/>
          </a:bodyPr>
          <a:lstStyle/>
          <a:p>
            <a:r>
              <a:rPr lang="en-US" sz="1800" dirty="0"/>
              <a:t>The above Pareto chart generated in Minitab presents the count of defective products by team. </a:t>
            </a:r>
          </a:p>
          <a:p>
            <a:r>
              <a:rPr lang="en-US" sz="1800" dirty="0"/>
              <a:t>The bars are descending on a scale with the peak at 50, which is approximately the total count of all defective products for all teams. </a:t>
            </a:r>
          </a:p>
          <a:p>
            <a:r>
              <a:rPr lang="en-US" sz="1800" dirty="0"/>
              <a:t>The table below the chart contains counts, individual percentages, and cumulative percentages.</a:t>
            </a:r>
          </a:p>
          <a:p>
            <a:r>
              <a:rPr lang="en-US" sz="1800" dirty="0"/>
              <a:t>The cumulative percentages are the red data points driving the red line that spans across the graphic.</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MTB_pareto image_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0" y="1083404"/>
            <a:ext cx="5191760" cy="3471991"/>
          </a:xfrm>
          <a:prstGeom prst="rect">
            <a:avLst/>
          </a:prstGeom>
        </p:spPr>
      </p:pic>
    </p:spTree>
    <p:custDataLst>
      <p:tags r:id="rId1"/>
    </p:custDataLst>
    <p:extLst>
      <p:ext uri="{BB962C8B-B14F-4D97-AF65-F5344CB8AC3E}">
        <p14:creationId xmlns:p14="http://schemas.microsoft.com/office/powerpoint/2010/main" val="4365192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7" name="Content Placeholder 6"/>
          <p:cNvSpPr>
            <a:spLocks noGrp="1"/>
          </p:cNvSpPr>
          <p:nvPr>
            <p:ph idx="1"/>
          </p:nvPr>
        </p:nvSpPr>
        <p:spPr>
          <a:xfrm>
            <a:off x="609600" y="5257800"/>
            <a:ext cx="10160000" cy="1219200"/>
          </a:xfrm>
        </p:spPr>
        <p:txBody>
          <a:bodyPr/>
          <a:lstStyle/>
          <a:p>
            <a:r>
              <a:rPr lang="en-US" sz="2000" dirty="0"/>
              <a:t>First-level Pareto</a:t>
            </a:r>
          </a:p>
          <a:p>
            <a:r>
              <a:rPr lang="en-US" sz="2000" dirty="0"/>
              <a:t>Shows the count of defective items by team</a:t>
            </a:r>
          </a:p>
          <a:p>
            <a:r>
              <a:rPr lang="en-US" sz="2000" dirty="0"/>
              <a:t>Next level will only show the defective items of team 4</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2" name="Picture 11"/>
          <p:cNvPicPr>
            <a:picLocks noChangeAspect="1"/>
          </p:cNvPicPr>
          <p:nvPr/>
        </p:nvPicPr>
        <p:blipFill>
          <a:blip r:embed="rId4"/>
          <a:stretch>
            <a:fillRect/>
          </a:stretch>
        </p:blipFill>
        <p:spPr>
          <a:xfrm>
            <a:off x="2819400" y="1143001"/>
            <a:ext cx="5943600" cy="396702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7" name="Content Placeholder 6"/>
          <p:cNvSpPr>
            <a:spLocks noGrp="1"/>
          </p:cNvSpPr>
          <p:nvPr>
            <p:ph idx="1"/>
          </p:nvPr>
        </p:nvSpPr>
        <p:spPr>
          <a:xfrm>
            <a:off x="609600" y="5257800"/>
            <a:ext cx="10160000" cy="1371600"/>
          </a:xfrm>
        </p:spPr>
        <p:txBody>
          <a:bodyPr/>
          <a:lstStyle/>
          <a:p>
            <a:r>
              <a:rPr lang="en-US" sz="2000" dirty="0"/>
              <a:t>Second-level Pareto</a:t>
            </a:r>
          </a:p>
          <a:p>
            <a:r>
              <a:rPr lang="en-US" sz="2000" dirty="0"/>
              <a:t>Shows the count of the defective items by section for only team 4</a:t>
            </a:r>
          </a:p>
          <a:p>
            <a:r>
              <a:rPr lang="en-US" sz="2000" dirty="0"/>
              <a:t>Next level will only show the defective items of section 3</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819400" y="1143000"/>
            <a:ext cx="5943600" cy="395403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3" name="Content Placeholder 2"/>
          <p:cNvSpPr>
            <a:spLocks noGrp="1"/>
          </p:cNvSpPr>
          <p:nvPr>
            <p:ph idx="1"/>
          </p:nvPr>
        </p:nvSpPr>
        <p:spPr>
          <a:xfrm>
            <a:off x="609600" y="5257800"/>
            <a:ext cx="10160000" cy="1295400"/>
          </a:xfrm>
        </p:spPr>
        <p:txBody>
          <a:bodyPr/>
          <a:lstStyle/>
          <a:p>
            <a:r>
              <a:rPr lang="en-US" sz="2000" dirty="0"/>
              <a:t>Third-level Pareto</a:t>
            </a:r>
          </a:p>
          <a:p>
            <a:r>
              <a:rPr lang="en-US" sz="2000" dirty="0"/>
              <a:t>Shows the count of defective items by associate for only section 3 of team 4</a:t>
            </a:r>
          </a:p>
          <a:p>
            <a:r>
              <a:rPr lang="en-US" sz="2000" dirty="0"/>
              <a:t>Next level will only show the defective items of Dave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130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971800" y="1149627"/>
            <a:ext cx="5943600" cy="40209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r>
              <a:rPr lang="en-US" sz="2200" dirty="0"/>
              <a:t>After drilling down three levels we find that most of the defective products are from Dave who is in Section 3 of Team 4.</a:t>
            </a:r>
          </a:p>
          <a:p>
            <a:r>
              <a:rPr lang="en-US" sz="2200" dirty="0"/>
              <a:t>Determining what Dave might be doing differently and solving that problem can potentially fix about 30% of the entire defective products (13/44). </a:t>
            </a:r>
          </a:p>
          <a:p>
            <a:endParaRPr lang="en-US" sz="22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438400" y="3006977"/>
            <a:ext cx="3657600" cy="2441246"/>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3810000" y="3455021"/>
            <a:ext cx="3657600" cy="2433263"/>
          </a:xfrm>
          <a:prstGeom prst="rect">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5257800" y="4038600"/>
            <a:ext cx="3657600" cy="247440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chemeClr val="bg1">
                    <a:lumMod val="50000"/>
                  </a:schemeClr>
                </a:solidFill>
              </a:rPr>
              <a:t>1.2 Six Sigma Fundamentals</a:t>
            </a:r>
          </a:p>
          <a:p>
            <a:pPr marL="114300" indent="0">
              <a:buNone/>
            </a:pPr>
            <a:r>
              <a:rPr lang="en-US" sz="1600" dirty="0">
                <a:solidFill>
                  <a:schemeClr val="bg1">
                    <a:lumMod val="50000"/>
                  </a:schemeClr>
                </a:solidFill>
              </a:rPr>
              <a:t>   1.2.1 Defining a Process</a:t>
            </a:r>
            <a:br>
              <a:rPr lang="en-US" sz="1600" dirty="0">
                <a:solidFill>
                  <a:schemeClr val="bg1">
                    <a:lumMod val="50000"/>
                  </a:schemeClr>
                </a:solidFill>
              </a:rPr>
            </a:b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rgbClr val="292929"/>
                </a:solidFill>
              </a:rPr>
              <a:t>1.3 Lean Six Sigma Projects</a:t>
            </a:r>
          </a:p>
          <a:p>
            <a:pPr marL="114300" indent="0">
              <a:buNone/>
            </a:pPr>
            <a:r>
              <a:rPr lang="en-US" sz="1600" dirty="0">
                <a:solidFill>
                  <a:srgbClr val="292929"/>
                </a:solidFill>
              </a:rPr>
              <a:t>   1.3.1 Six Sigma Metrics</a:t>
            </a:r>
          </a:p>
          <a:p>
            <a:pPr marL="114300" indent="0">
              <a:buNone/>
            </a:pPr>
            <a:r>
              <a:rPr lang="en-US" sz="1600" dirty="0">
                <a:solidFill>
                  <a:srgbClr val="292929"/>
                </a:solidFill>
              </a:rPr>
              <a:t>   1.3.2 Business Case and Charter</a:t>
            </a:r>
          </a:p>
          <a:p>
            <a:pPr marL="114300" indent="0">
              <a:buNone/>
            </a:pPr>
            <a:r>
              <a:rPr lang="en-US" sz="1600" dirty="0">
                <a:solidFill>
                  <a:srgbClr val="292929"/>
                </a:solidFill>
              </a:rPr>
              <a:t>   1.3.3 Project Team Selection</a:t>
            </a:r>
          </a:p>
          <a:p>
            <a:pPr marL="114300" indent="0">
              <a:buNone/>
            </a:pPr>
            <a:r>
              <a:rPr lang="en-US" sz="1600" dirty="0">
                <a:solidFill>
                  <a:srgbClr val="292929"/>
                </a:solidFill>
              </a:rPr>
              <a:t>   1.3.4 Project Risk Management</a:t>
            </a:r>
          </a:p>
          <a:p>
            <a:pPr marL="114300" indent="0">
              <a:buNone/>
            </a:pPr>
            <a:r>
              <a:rPr lang="en-US" sz="1600" dirty="0">
                <a:solidFill>
                  <a:srgbClr val="292929"/>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70132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endParaRPr lang="en-US" dirty="0"/>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endParaRPr lang="en-US" dirty="0"/>
          </a:p>
          <a:p>
            <a:r>
              <a:rPr lang="en-US" dirty="0"/>
              <a:t>The Six Sigma metrics of interest here in the </a:t>
            </a:r>
            <a:r>
              <a:rPr lang="en-US" b="1" dirty="0"/>
              <a:t>define phase</a:t>
            </a:r>
            <a:r>
              <a:rPr lang="en-US" dirty="0"/>
              <a:t> are:</a:t>
            </a:r>
          </a:p>
          <a:p>
            <a:pPr lvl="2"/>
            <a:r>
              <a:rPr lang="en-US" dirty="0"/>
              <a:t>Defects per Unit (DPU)</a:t>
            </a:r>
          </a:p>
          <a:p>
            <a:pPr lvl="2"/>
            <a:r>
              <a:rPr lang="en-US" dirty="0"/>
              <a:t>Defects per Million Opportunities (DPMO)</a:t>
            </a:r>
          </a:p>
          <a:p>
            <a:pPr lvl="2"/>
            <a:r>
              <a:rPr lang="en-US" dirty="0"/>
              <a:t>Yield (Y)</a:t>
            </a:r>
          </a:p>
          <a:p>
            <a:pPr lvl="2"/>
            <a:r>
              <a:rPr lang="en-US" dirty="0"/>
              <a:t>Rolled Throughput Yield (RTY).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endParaRPr lang="en-US" dirty="0"/>
          </a:p>
          <a:p>
            <a:r>
              <a:rPr lang="en-US" dirty="0"/>
              <a:t>DPU is the basis for calculating DPMO and RTY, which we will cover in the next few pages.</a:t>
            </a:r>
          </a:p>
          <a:p>
            <a:endParaRPr lang="en-US" dirty="0"/>
          </a:p>
          <a:p>
            <a:r>
              <a:rPr lang="en-US" dirty="0"/>
              <a:t>DPU is found by dividing total defects by total units. </a:t>
            </a:r>
          </a:p>
          <a:p>
            <a:endParaRPr lang="en-US" dirty="0"/>
          </a:p>
          <a:p>
            <a:pPr lvl="2"/>
            <a:r>
              <a:rPr lang="en-US" sz="2200" b="1" i="1" dirty="0">
                <a:solidFill>
                  <a:srgbClr val="182835"/>
                </a:solidFill>
              </a:rPr>
              <a:t>DPU = D/U</a:t>
            </a:r>
            <a:r>
              <a:rPr lang="en-US" sz="22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2"/>
            <a:r>
              <a:rPr lang="en-US" b="1" dirty="0"/>
              <a:t>Defects</a:t>
            </a:r>
            <a:r>
              <a:rPr lang="en-US" dirty="0"/>
              <a:t> = </a:t>
            </a:r>
            <a:r>
              <a:rPr lang="en-US" b="1" dirty="0">
                <a:solidFill>
                  <a:srgbClr val="182835"/>
                </a:solidFill>
              </a:rPr>
              <a:t>D</a:t>
            </a:r>
          </a:p>
          <a:p>
            <a:pPr lvl="2"/>
            <a:r>
              <a:rPr lang="en-US" b="1" dirty="0"/>
              <a:t>Unit</a:t>
            </a:r>
            <a:r>
              <a:rPr lang="en-US" dirty="0"/>
              <a:t> = </a:t>
            </a:r>
            <a:r>
              <a:rPr lang="en-US" b="1" dirty="0">
                <a:solidFill>
                  <a:srgbClr val="182835"/>
                </a:solidFill>
              </a:rPr>
              <a:t>U</a:t>
            </a:r>
          </a:p>
          <a:p>
            <a:pPr lvl="2"/>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spcBef>
                <a:spcPts val="600"/>
              </a:spcBef>
            </a:pPr>
            <a:r>
              <a:rPr lang="en-US" dirty="0"/>
              <a:t>Defective suggests that the value or function of the entire unit or product has been compromised. </a:t>
            </a:r>
          </a:p>
          <a:p>
            <a:pPr lvl="2">
              <a:spcBef>
                <a:spcPts val="600"/>
              </a:spcBef>
            </a:pPr>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spcBef>
                <a:spcPts val="600"/>
              </a:spcBef>
            </a:pPr>
            <a:r>
              <a:rPr lang="en-US" dirty="0"/>
              <a:t>A defect is an error, mistake, flaw, fault, or some type of imperfection that reduces the value of a product or unit. </a:t>
            </a:r>
          </a:p>
          <a:p>
            <a:pPr lvl="2">
              <a:spcBef>
                <a:spcPts val="600"/>
              </a:spcBef>
            </a:pPr>
            <a:r>
              <a:rPr lang="en-US" dirty="0"/>
              <a:t>A single defect may or may not render the product or unit "defective" depending on the specifications of the customer. </a:t>
            </a:r>
          </a:p>
          <a:p>
            <a:pPr lvl="1"/>
            <a:r>
              <a:rPr lang="en-US" b="1" dirty="0">
                <a:solidFill>
                  <a:srgbClr val="182835"/>
                </a:solidFill>
              </a:rPr>
              <a:t>Summary</a:t>
            </a:r>
          </a:p>
          <a:p>
            <a:pPr lvl="2">
              <a:spcBef>
                <a:spcPts val="0"/>
              </a:spcBef>
            </a:pPr>
            <a:r>
              <a:rPr lang="en-US" dirty="0"/>
              <a:t>Defect means that part of a unit is bad. </a:t>
            </a:r>
          </a:p>
          <a:p>
            <a:pPr lvl="2">
              <a:spcBef>
                <a:spcPts val="0"/>
              </a:spcBef>
            </a:pPr>
            <a:r>
              <a:rPr lang="en-US" dirty="0"/>
              <a:t>Defective means that the whole unit is bad.</a:t>
            </a:r>
            <a:endParaRPr lang="en-US" sz="2400" b="1" dirty="0"/>
          </a:p>
          <a:p>
            <a:endParaRPr lang="en-US" b="1"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dirty="0"/>
              <a:t>Opportunities are the total number of </a:t>
            </a:r>
            <a:r>
              <a:rPr lang="en-US" dirty="0">
                <a:solidFill>
                  <a:srgbClr val="182835"/>
                </a:solidFill>
              </a:rPr>
              <a:t>possible</a:t>
            </a:r>
            <a:r>
              <a:rPr lang="en-US" dirty="0"/>
              <a:t> defects. </a:t>
            </a:r>
          </a:p>
          <a:p>
            <a:pPr lvl="2"/>
            <a:r>
              <a:rPr lang="en-US" dirty="0"/>
              <a:t>Therefore, if a unit has 6 possible defects, then each unit produced is equal to 6 defect opportunities. </a:t>
            </a:r>
          </a:p>
          <a:p>
            <a:pPr lvl="2"/>
            <a:r>
              <a:rPr lang="en-US" dirty="0"/>
              <a:t>If we produce 100 units, then there are 600 defect opportunities.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4" name="Content Placeholder 3"/>
          <p:cNvSpPr>
            <a:spLocks noGrp="1"/>
          </p:cNvSpPr>
          <p:nvPr>
            <p:ph idx="1"/>
          </p:nvPr>
        </p:nvSpPr>
        <p:spPr/>
        <p:txBody>
          <a:bodyPr/>
          <a:lstStyle/>
          <a:p>
            <a:pPr lvl="0">
              <a:lnSpc>
                <a:spcPct val="150000"/>
              </a:lnSpc>
              <a:buClr>
                <a:srgbClr val="18283B"/>
              </a:buClr>
            </a:pPr>
            <a:r>
              <a:rPr lang="en-US" dirty="0"/>
              <a:t>Calculating Defects per Million Opportunities</a:t>
            </a:r>
          </a:p>
          <a:p>
            <a:pPr lvl="0">
              <a:lnSpc>
                <a:spcPct val="150000"/>
              </a:lnSpc>
              <a:buClr>
                <a:srgbClr val="18283B"/>
              </a:buClr>
            </a:pPr>
            <a:r>
              <a:rPr lang="en-US" b="1" dirty="0">
                <a:solidFill>
                  <a:srgbClr val="182835"/>
                </a:solidFill>
              </a:rPr>
              <a:t>The equation is DPMO = (D/(U × O)) × 1,000,000</a:t>
            </a:r>
          </a:p>
          <a:p>
            <a:pPr lvl="0">
              <a:buClr>
                <a:srgbClr val="18283B"/>
              </a:buClr>
            </a:pPr>
            <a:r>
              <a:rPr lang="en-US" dirty="0"/>
              <a:t> Example: Let us assume:</a:t>
            </a:r>
          </a:p>
          <a:p>
            <a:pPr lvl="2">
              <a:buClr>
                <a:srgbClr val="12882F"/>
              </a:buClr>
            </a:pPr>
            <a:r>
              <a:rPr lang="en-US" dirty="0"/>
              <a:t>There are 6 defect opportunities per unit</a:t>
            </a:r>
          </a:p>
          <a:p>
            <a:pPr lvl="2">
              <a:buClr>
                <a:srgbClr val="12882F"/>
              </a:buClr>
            </a:pPr>
            <a:r>
              <a:rPr lang="en-US" dirty="0"/>
              <a:t>There are an average of 4 defects every 100 units.</a:t>
            </a:r>
          </a:p>
          <a:p>
            <a:pPr marL="777240" lvl="2" indent="0">
              <a:buClr>
                <a:srgbClr val="12882F"/>
              </a:buClr>
              <a:buNone/>
            </a:pPr>
            <a:endParaRPr lang="en-US" dirty="0"/>
          </a:p>
          <a:p>
            <a:pPr lvl="1">
              <a:lnSpc>
                <a:spcPct val="150000"/>
              </a:lnSpc>
              <a:buClr>
                <a:srgbClr val="778899"/>
              </a:buClr>
            </a:pPr>
            <a:r>
              <a:rPr lang="en-US" dirty="0"/>
              <a:t>Opportunities = 6 × 100 = 600</a:t>
            </a:r>
          </a:p>
          <a:p>
            <a:pPr lvl="1">
              <a:lnSpc>
                <a:spcPct val="150000"/>
              </a:lnSpc>
              <a:buClr>
                <a:srgbClr val="778899"/>
              </a:buClr>
            </a:pPr>
            <a:r>
              <a:rPr lang="en-US" dirty="0"/>
              <a:t>Defect rate = 4/600</a:t>
            </a:r>
          </a:p>
          <a:p>
            <a:pPr lvl="1">
              <a:lnSpc>
                <a:spcPct val="150000"/>
              </a:lnSpc>
              <a:buClr>
                <a:srgbClr val="778899"/>
              </a:buClr>
            </a:pPr>
            <a:r>
              <a:rPr lang="en-US" dirty="0"/>
              <a:t>DPMO = 4/600 × 1,000,000 = 6,667 </a:t>
            </a:r>
          </a:p>
          <a:p>
            <a:pPr lvl="0">
              <a:buClr>
                <a:srgbClr val="18283B"/>
              </a:buClr>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lnSpcReduction="10000"/>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144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 </a:t>
            </a:r>
            <a:r>
              <a:rPr lang="en-US" dirty="0"/>
              <a:t>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Yield = 2.718 ^ -0.109 = 0.8967. Rounded, Yield = 90%.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4127500" y="3810000"/>
                <a:ext cx="3124200" cy="593624"/>
              </a:xfrm>
              <a:prstGeom prst="rect">
                <a:avLst/>
              </a:prstGeom>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𝑌𝑖𝑒𝑙𝑑</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𝑑𝑝𝑢</m:t>
                          </m:r>
                        </m:sup>
                      </m:sSup>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4127500" y="3810000"/>
                <a:ext cx="3124200" cy="593624"/>
              </a:xfrm>
              <a:prstGeom prst="rect">
                <a:avLst/>
              </a:prstGeom>
              <a:blipFill>
                <a:blip r:embed="rId4"/>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375312" y="1117242"/>
            <a:ext cx="6628571" cy="914286"/>
          </a:xfrm>
          <a:prstGeom prst="rect">
            <a:avLst/>
          </a:prstGeom>
        </p:spPr>
      </p:pic>
      <p:pic>
        <p:nvPicPr>
          <p:cNvPr id="4" name="Picture 3"/>
          <p:cNvPicPr>
            <a:picLocks noChangeAspect="1"/>
          </p:cNvPicPr>
          <p:nvPr/>
        </p:nvPicPr>
        <p:blipFill>
          <a:blip r:embed="rId5"/>
          <a:stretch>
            <a:fillRect/>
          </a:stretch>
        </p:blipFill>
        <p:spPr>
          <a:xfrm>
            <a:off x="2091555" y="4267200"/>
            <a:ext cx="7196083" cy="1981200"/>
          </a:xfrm>
          <a:prstGeom prst="rect">
            <a:avLst/>
          </a:prstGeom>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RTY: Using an Estimate of Yield</a:t>
            </a:r>
            <a:endParaRPr lang="en-US" dirty="0"/>
          </a:p>
        </p:txBody>
      </p:sp>
      <p:sp>
        <p:nvSpPr>
          <p:cNvPr id="24" name="Content Placeholder 23"/>
          <p:cNvSpPr>
            <a:spLocks noGrp="1"/>
          </p:cNvSpPr>
          <p:nvPr>
            <p:ph idx="1"/>
          </p:nvPr>
        </p:nvSpPr>
        <p:spPr>
          <a:xfrm>
            <a:off x="609600" y="1143000"/>
            <a:ext cx="8699500" cy="5486400"/>
          </a:xfrm>
        </p:spPr>
        <p:txBody>
          <a:bodyPr/>
          <a:lstStyle/>
          <a:p>
            <a:r>
              <a:rPr lang="en-US" dirty="0"/>
              <a:t>Calculating RTY using </a:t>
            </a:r>
            <a:r>
              <a:rPr lang="en-US" b="1" dirty="0"/>
              <a:t>Yield estimation</a:t>
            </a:r>
          </a:p>
          <a:p>
            <a:pPr lvl="1"/>
            <a:r>
              <a:rPr lang="en-US" sz="2400" dirty="0"/>
              <a:t>It is possible to “estimate” yield by taking the inverse of DPU or simply subtracting DPU from 1.</a:t>
            </a:r>
          </a:p>
          <a:p>
            <a:pPr lvl="1"/>
            <a:r>
              <a:rPr lang="en-US" sz="2400" dirty="0"/>
              <a:t>Yield Estimation = 1 − DPU</a:t>
            </a:r>
          </a:p>
          <a:p>
            <a:pPr lvl="2"/>
            <a:r>
              <a:rPr lang="en-US" dirty="0"/>
              <a:t>Example Yield Estimate for process step 1: 1 − 0.10870 = 0.90</a:t>
            </a:r>
            <a:endParaRPr lang="en-US" sz="2400" dirty="0"/>
          </a:p>
          <a:p>
            <a:pPr lvl="1"/>
            <a:r>
              <a:rPr lang="en-US" sz="2400" dirty="0"/>
              <a:t>RTY using the Yield Estimation Method</a:t>
            </a:r>
          </a:p>
          <a:p>
            <a:pPr lvl="2"/>
            <a:r>
              <a:rPr lang="en-US" dirty="0"/>
              <a:t>RTY = 0.891 × 0.91 × 0.99 × 0.979 × 0.97 = 0.76 = 76%</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26" name="TextBox 25"/>
          <p:cNvSpPr txBox="1"/>
          <p:nvPr/>
        </p:nvSpPr>
        <p:spPr>
          <a:xfrm>
            <a:off x="8588330" y="4427132"/>
            <a:ext cx="2438399" cy="1815882"/>
          </a:xfrm>
          <a:prstGeom prst="rect">
            <a:avLst/>
          </a:prstGeom>
          <a:noFill/>
        </p:spPr>
        <p:txBody>
          <a:bodyPr wrap="square" rtlCol="0">
            <a:spAutoFit/>
          </a:bodyPr>
          <a:lstStyle/>
          <a:p>
            <a:r>
              <a:rPr lang="en-US" sz="1400" b="1" dirty="0"/>
              <a:t>NOTE</a:t>
            </a:r>
            <a:r>
              <a:rPr lang="en-US" sz="1400" dirty="0"/>
              <a:t>: This method assumes max DPU is 1. Although this is not technically true, in practice its extremely rare to find processes with DPU greater than 1. If it is the case this method will not work.</a:t>
            </a:r>
          </a:p>
        </p:txBody>
      </p:sp>
      <p:pic>
        <p:nvPicPr>
          <p:cNvPr id="3" name="Picture 2"/>
          <p:cNvPicPr>
            <a:picLocks noChangeAspect="1"/>
          </p:cNvPicPr>
          <p:nvPr/>
        </p:nvPicPr>
        <p:blipFill>
          <a:blip r:embed="rId4"/>
          <a:stretch>
            <a:fillRect/>
          </a:stretch>
        </p:blipFill>
        <p:spPr>
          <a:xfrm>
            <a:off x="1143000" y="4427132"/>
            <a:ext cx="6803140" cy="1897547"/>
          </a:xfrm>
          <a:prstGeom prst="rect">
            <a:avLst/>
          </a:prstGeom>
        </p:spPr>
      </p:pic>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Using First Time Yield (FTY)</a:t>
            </a:r>
          </a:p>
        </p:txBody>
      </p:sp>
      <mc:AlternateContent xmlns:mc="http://schemas.openxmlformats.org/markup-compatibility/2006" xmlns:a14="http://schemas.microsoft.com/office/drawing/2010/main">
        <mc:Choice Requires="a14">
          <p:sp>
            <p:nvSpPr>
              <p:cNvPr id="24" name="Content Placeholder 23"/>
              <p:cNvSpPr>
                <a:spLocks noGrp="1"/>
              </p:cNvSpPr>
              <p:nvPr>
                <p:ph idx="1"/>
              </p:nvPr>
            </p:nvSpPr>
            <p:spPr>
              <a:xfrm>
                <a:off x="609600" y="1143000"/>
                <a:ext cx="10160000" cy="5486400"/>
              </a:xfrm>
            </p:spPr>
            <p:txBody>
              <a:bodyPr/>
              <a:lstStyle/>
              <a:p>
                <a:r>
                  <a:rPr lang="en-US" dirty="0"/>
                  <a:t>In the previous discussion we calculated RTY using Yields calculated based on “</a:t>
                </a:r>
                <a:r>
                  <a:rPr lang="en-US" b="1" dirty="0"/>
                  <a:t>Defects</a:t>
                </a:r>
                <a:r>
                  <a:rPr lang="en-US" dirty="0"/>
                  <a:t>” per unit. What if we’re counting “</a:t>
                </a:r>
                <a:r>
                  <a:rPr lang="en-US" b="1" dirty="0"/>
                  <a:t>Defectives</a:t>
                </a:r>
                <a:r>
                  <a:rPr lang="en-US" dirty="0"/>
                  <a:t>”?</a:t>
                </a:r>
              </a:p>
              <a:p>
                <a:pPr lvl="1"/>
                <a:endParaRPr lang="en-US" b="1" dirty="0"/>
              </a:p>
              <a:p>
                <a:pPr lvl="1"/>
                <a:r>
                  <a:rPr lang="en-US" b="1" dirty="0"/>
                  <a:t>First Time Yield </a:t>
                </a:r>
                <a:r>
                  <a:rPr lang="en-US" dirty="0"/>
                  <a:t>(FTY) is the probability of producing a product or service defect free before rework</a:t>
                </a:r>
              </a:p>
              <a:p>
                <a:pPr lvl="2"/>
                <a14:m>
                  <m:oMath xmlns:m="http://schemas.openxmlformats.org/officeDocument/2006/math">
                    <m:r>
                      <m:rPr>
                        <m:sty m:val="p"/>
                      </m:rPr>
                      <a:rPr lang="en-US" b="0" i="0" smtClean="0">
                        <a:latin typeface="Cambria Math" panose="02040503050406030204" pitchFamily="18" charset="0"/>
                      </a:rPr>
                      <m:t>FTY</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𝑁𝑜𝑛</m:t>
                        </m:r>
                        <m:r>
                          <a:rPr lang="en-US" b="0" i="1" smtClean="0">
                            <a:latin typeface="Cambria Math" panose="02040503050406030204" pitchFamily="18" charset="0"/>
                          </a:rPr>
                          <m:t>−</m:t>
                        </m:r>
                        <m:r>
                          <a:rPr lang="en-US" b="0" i="1" smtClean="0">
                            <a:latin typeface="Cambria Math" panose="02040503050406030204" pitchFamily="18" charset="0"/>
                          </a:rPr>
                          <m:t>𝐷𝑒𝑓𝑒𝑐𝑡𝑖𝑣𝑒</m:t>
                        </m:r>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𝑃𝑟𝑜𝑑𝑢𝑐𝑒𝑑</m:t>
                        </m:r>
                        <m:r>
                          <a:rPr lang="en-US" b="0" i="1" smtClean="0">
                            <a:latin typeface="Cambria Math" panose="02040503050406030204" pitchFamily="18" charset="0"/>
                          </a:rPr>
                          <m:t> </m:t>
                        </m:r>
                        <m:r>
                          <a:rPr lang="en-US" b="0" i="1" smtClean="0">
                            <a:latin typeface="Cambria Math" panose="02040503050406030204" pitchFamily="18" charset="0"/>
                          </a:rPr>
                          <m:t>𝐵𝑒𝑓𝑜𝑟𝑒</m:t>
                        </m:r>
                        <m:r>
                          <a:rPr lang="en-US" b="0" i="1" smtClean="0">
                            <a:latin typeface="Cambria Math" panose="02040503050406030204" pitchFamily="18" charset="0"/>
                          </a:rPr>
                          <m:t> </m:t>
                        </m:r>
                        <m:r>
                          <a:rPr lang="en-US" b="0" i="1" smtClean="0">
                            <a:latin typeface="Cambria Math" panose="02040503050406030204" pitchFamily="18" charset="0"/>
                          </a:rPr>
                          <m:t>𝑅𝑒𝑤𝑜𝑟𝑘</m:t>
                        </m:r>
                      </m:num>
                      <m:den>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𝐼𝑛𝑠𝑝𝑒𝑐𝑡𝑒𝑑</m:t>
                        </m:r>
                      </m:den>
                    </m:f>
                  </m:oMath>
                </a14:m>
                <a:endParaRPr lang="en-US" dirty="0"/>
              </a:p>
              <a:p>
                <a:r>
                  <a:rPr lang="en-US" dirty="0"/>
                  <a:t>FTY is also a good measure of process performance. It accounts for the hidden factory or rework in the process. Its simply based on defective units instead of defects per unit.</a:t>
                </a:r>
              </a:p>
              <a:p>
                <a:pPr lvl="2"/>
                <a:r>
                  <a:rPr lang="en-US" dirty="0"/>
                  <a:t>You can still calculate RTY using First Time Yield: </a:t>
                </a:r>
              </a:p>
              <a:p>
                <a:pPr lvl="2"/>
                <a:r>
                  <a:rPr lang="en-US" dirty="0"/>
                  <a:t>RTY= FTY</a:t>
                </a:r>
                <a:r>
                  <a:rPr lang="en-US" baseline="-25000" dirty="0"/>
                  <a:t>1</a:t>
                </a:r>
                <a:r>
                  <a:rPr lang="en-US" dirty="0"/>
                  <a:t> * FTY</a:t>
                </a:r>
                <a:r>
                  <a:rPr lang="en-US" baseline="-25000" dirty="0"/>
                  <a:t>2</a:t>
                </a:r>
                <a:r>
                  <a:rPr lang="en-US" dirty="0"/>
                  <a:t> * FTY</a:t>
                </a:r>
                <a:r>
                  <a:rPr lang="en-US" baseline="-25000" dirty="0"/>
                  <a:t>3</a:t>
                </a:r>
                <a:r>
                  <a:rPr lang="en-US" dirty="0"/>
                  <a:t> * FTY</a:t>
                </a:r>
                <a:r>
                  <a:rPr lang="en-US" baseline="-25000" dirty="0"/>
                  <a:t>4</a:t>
                </a:r>
                <a:r>
                  <a:rPr lang="en-US" dirty="0"/>
                  <a:t> * FTY</a:t>
                </a:r>
                <a:r>
                  <a:rPr lang="en-US" baseline="-25000" dirty="0"/>
                  <a:t>5</a:t>
                </a:r>
              </a:p>
            </p:txBody>
          </p:sp>
        </mc:Choice>
        <mc:Fallback xmlns="">
          <p:sp>
            <p:nvSpPr>
              <p:cNvPr id="24" name="Content Placeholder 23"/>
              <p:cNvSpPr>
                <a:spLocks noGrp="1" noRot="1" noChangeAspect="1" noMove="1" noResize="1" noEditPoints="1" noAdjustHandles="1" noChangeArrowheads="1" noChangeShapeType="1" noTextEdit="1"/>
              </p:cNvSpPr>
              <p:nvPr>
                <p:ph idx="1"/>
              </p:nvPr>
            </p:nvSpPr>
            <p:spPr>
              <a:xfrm>
                <a:off x="609600" y="1143000"/>
                <a:ext cx="10160000" cy="5486400"/>
              </a:xfrm>
              <a:blipFill>
                <a:blip r:embed="rId4"/>
                <a:stretch>
                  <a:fillRect t="-778"/>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28B83BC3-069B-46AF-A4E6-C99928E1A4FA}" type="slidenum">
              <a:rPr lang="en-US" smtClean="0"/>
              <a:pPr/>
              <a:t>148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118927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1.1.2 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b="1" dirty="0">
                <a:solidFill>
                  <a:srgbClr val="182835"/>
                </a:solidFill>
              </a:rPr>
              <a:t>Project Charters</a:t>
            </a:r>
            <a:endParaRPr lang="en-US" dirty="0">
              <a:solidFill>
                <a:srgbClr val="182835"/>
              </a:solidFill>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150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marL="114300" indent="0">
              <a:lnSpc>
                <a:spcPct val="110000"/>
              </a:lnSpc>
              <a:buNone/>
            </a:pPr>
            <a:endParaRPr lang="en-US" dirty="0"/>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Template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stretch>
            <a:fillRect/>
          </a:stretch>
        </p:blipFill>
        <p:spPr>
          <a:xfrm>
            <a:off x="563539" y="1011044"/>
            <a:ext cx="10217212" cy="5257800"/>
          </a:xfrm>
          <a:prstGeom prst="rect">
            <a:avLst/>
          </a:prstGeom>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lum bright="70000" contrast="-70000"/>
          </a:blip>
          <a:stretch>
            <a:fillRect/>
          </a:stretch>
        </p:blipFill>
        <p:spPr>
          <a:xfrm>
            <a:off x="563539" y="1011044"/>
            <a:ext cx="10217212" cy="5257800"/>
          </a:xfrm>
          <a:prstGeom prst="rect">
            <a:avLst/>
          </a:prstGeom>
        </p:spPr>
      </p:pic>
      <p:sp>
        <p:nvSpPr>
          <p:cNvPr id="2" name="Title 1"/>
          <p:cNvSpPr>
            <a:spLocks noGrp="1"/>
          </p:cNvSpPr>
          <p:nvPr>
            <p:ph type="title"/>
          </p:nvPr>
        </p:nvSpPr>
        <p:spPr/>
        <p:txBody>
          <a:bodyPr/>
          <a:lstStyle/>
          <a:p>
            <a:r>
              <a:rPr lang="en-US" dirty="0"/>
              <a:t>Project Charter Key Elements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9" name="Speech Bubble: Rectangle with Corners Rounded 8"/>
          <p:cNvSpPr/>
          <p:nvPr/>
        </p:nvSpPr>
        <p:spPr>
          <a:xfrm>
            <a:off x="685800" y="1089102"/>
            <a:ext cx="3276600" cy="685800"/>
          </a:xfrm>
          <a:prstGeom prst="wedgeRoundRectCallout">
            <a:avLst>
              <a:gd name="adj1" fmla="val 53785"/>
              <a:gd name="adj2" fmla="val -2042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Project title, leader and sponsor are critical components. Identifying a lead helps keep order and accountability. Without a sponsor and approval there is no project</a:t>
            </a:r>
          </a:p>
        </p:txBody>
      </p:sp>
      <p:sp>
        <p:nvSpPr>
          <p:cNvPr id="11" name="Speech Bubble: Rectangle with Corners Rounded 10"/>
          <p:cNvSpPr/>
          <p:nvPr/>
        </p:nvSpPr>
        <p:spPr>
          <a:xfrm>
            <a:off x="838200" y="2057400"/>
            <a:ext cx="45720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primary metric is vital to understanding how you are measuring project success as well as being able to establish a baseline and goal.</a:t>
            </a:r>
          </a:p>
        </p:txBody>
      </p:sp>
      <p:sp>
        <p:nvSpPr>
          <p:cNvPr id="12" name="Speech Bubble: Rectangle with Corners Rounded 11"/>
          <p:cNvSpPr/>
          <p:nvPr/>
        </p:nvSpPr>
        <p:spPr>
          <a:xfrm>
            <a:off x="838200" y="3055434"/>
            <a:ext cx="4724399" cy="685800"/>
          </a:xfrm>
          <a:prstGeom prst="wedgeRoundRectCallout">
            <a:avLst>
              <a:gd name="adj1" fmla="val -27738"/>
              <a:gd name="adj2" fmla="val -56198"/>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problem statement is a concrete factual statement declaring the projects baseline, goal, gap to goal and gap closure. It should also be explicit about timing.</a:t>
            </a:r>
          </a:p>
        </p:txBody>
      </p:sp>
      <p:sp>
        <p:nvSpPr>
          <p:cNvPr id="13" name="Speech Bubble: Rectangle with Corners Rounded 12"/>
          <p:cNvSpPr/>
          <p:nvPr/>
        </p:nvSpPr>
        <p:spPr>
          <a:xfrm>
            <a:off x="6019800" y="3068444"/>
            <a:ext cx="39624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business case </a:t>
            </a:r>
            <a:r>
              <a:rPr lang="en-US" sz="1400" b="1">
                <a:solidFill>
                  <a:schemeClr val="tx1"/>
                </a:solidFill>
              </a:rPr>
              <a:t>describes why </a:t>
            </a:r>
            <a:r>
              <a:rPr lang="en-US" sz="1400" b="1" dirty="0">
                <a:solidFill>
                  <a:schemeClr val="tx1"/>
                </a:solidFill>
              </a:rPr>
              <a:t>this project is important to the business.</a:t>
            </a:r>
          </a:p>
        </p:txBody>
      </p:sp>
      <p:sp>
        <p:nvSpPr>
          <p:cNvPr id="14" name="Speech Bubble: Rectangle with Corners Rounded 13"/>
          <p:cNvSpPr/>
          <p:nvPr/>
        </p:nvSpPr>
        <p:spPr>
          <a:xfrm>
            <a:off x="5740401" y="2057400"/>
            <a:ext cx="4927599"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secondary metric is a measure that help keep a project honest. Sometimes you’ll find improvement of a metric to the detriment of another. The secondary metrics helps bring visibility to this.</a:t>
            </a:r>
          </a:p>
        </p:txBody>
      </p:sp>
      <p:sp>
        <p:nvSpPr>
          <p:cNvPr id="16" name="Speech Bubble: Rectangle with Corners Rounded 15"/>
          <p:cNvSpPr/>
          <p:nvPr/>
        </p:nvSpPr>
        <p:spPr>
          <a:xfrm>
            <a:off x="1524000" y="4267200"/>
            <a:ext cx="1600200"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 clear about the project timeline.</a:t>
            </a:r>
          </a:p>
        </p:txBody>
      </p:sp>
      <p:sp>
        <p:nvSpPr>
          <p:cNvPr id="17" name="Speech Bubble: Rectangle with Corners Rounded 16"/>
          <p:cNvSpPr/>
          <p:nvPr/>
        </p:nvSpPr>
        <p:spPr>
          <a:xfrm>
            <a:off x="3429001"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constraints and project dependencies.</a:t>
            </a:r>
          </a:p>
        </p:txBody>
      </p:sp>
      <p:sp>
        <p:nvSpPr>
          <p:cNvPr id="18" name="Speech Bubble: Rectangle with Corners Rounded 17"/>
          <p:cNvSpPr/>
          <p:nvPr/>
        </p:nvSpPr>
        <p:spPr>
          <a:xfrm>
            <a:off x="58674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project risks that the sponsor should be aware of.</a:t>
            </a:r>
          </a:p>
        </p:txBody>
      </p:sp>
      <p:sp>
        <p:nvSpPr>
          <p:cNvPr id="19" name="Speech Bubble: Rectangle with Corners Rounded 18"/>
          <p:cNvSpPr/>
          <p:nvPr/>
        </p:nvSpPr>
        <p:spPr>
          <a:xfrm>
            <a:off x="84582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any other relevant project measures.</a:t>
            </a:r>
          </a:p>
        </p:txBody>
      </p:sp>
      <p:sp>
        <p:nvSpPr>
          <p:cNvPr id="20" name="Speech Bubble: Rectangle with Corners Rounded 19"/>
          <p:cNvSpPr/>
          <p:nvPr/>
        </p:nvSpPr>
        <p:spPr>
          <a:xfrm>
            <a:off x="717395" y="570756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formal project require approvals.</a:t>
            </a:r>
          </a:p>
        </p:txBody>
      </p:sp>
      <p:sp>
        <p:nvSpPr>
          <p:cNvPr id="21" name="Speech Bubble: Rectangle with Corners Rounded 20"/>
          <p:cNvSpPr/>
          <p:nvPr/>
        </p:nvSpPr>
        <p:spPr>
          <a:xfrm>
            <a:off x="4105197" y="569455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people who have a vested interest in the project’s success.</a:t>
            </a:r>
          </a:p>
        </p:txBody>
      </p:sp>
      <p:sp>
        <p:nvSpPr>
          <p:cNvPr id="22" name="Speech Bubble: Rectangle with Corners Rounded 21"/>
          <p:cNvSpPr/>
          <p:nvPr/>
        </p:nvSpPr>
        <p:spPr>
          <a:xfrm>
            <a:off x="7499195" y="5718717"/>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Declare project team members and subject matter experts.</a:t>
            </a:r>
          </a:p>
        </p:txBody>
      </p:sp>
    </p:spTree>
    <p:custDataLst>
      <p:tags r:id="rId1"/>
    </p:custDataLst>
    <p:extLst>
      <p:ext uri="{BB962C8B-B14F-4D97-AF65-F5344CB8AC3E}">
        <p14:creationId xmlns:p14="http://schemas.microsoft.com/office/powerpoint/2010/main" val="384667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154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lvl="1"/>
            <a:r>
              <a:rPr lang="en-US" dirty="0"/>
              <a:t>Valuation or COPQ is the monetary value assigned to the gap. </a:t>
            </a:r>
          </a:p>
          <a:p>
            <a:pPr lvl="1"/>
            <a:r>
              <a:rPr lang="en-US" dirty="0"/>
              <a:t>Lastly, a well-written problem statement refers to a timeline expected to be met.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158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fontScale="92500" lnSpcReduction="10000"/>
          </a:bodyPr>
          <a:lstStyle/>
          <a:p>
            <a:r>
              <a:rPr lang="en-US" sz="2600" dirty="0"/>
              <a:t>Primary Metric</a:t>
            </a:r>
          </a:p>
          <a:p>
            <a:pPr lvl="1"/>
            <a:r>
              <a:rPr lang="en-US" sz="2400" dirty="0"/>
              <a:t>The </a:t>
            </a:r>
            <a:r>
              <a:rPr lang="en-US" sz="2400" b="1" dirty="0"/>
              <a:t>primary metric </a:t>
            </a:r>
            <a:r>
              <a:rPr lang="en-US" sz="2400" dirty="0"/>
              <a:t>is a generic term for a Six Sigma project's most important measure of success. The primary metric is defined by the Black Belt, GB, MBB, or Champion. </a:t>
            </a:r>
          </a:p>
          <a:p>
            <a:pPr lvl="1"/>
            <a:r>
              <a:rPr lang="en-US" sz="2400" dirty="0"/>
              <a:t>A primary metric is an absolute MUST for any project and it should not be taken lightly. Here are a few characteristics of good primary metrics.</a:t>
            </a:r>
          </a:p>
          <a:p>
            <a:pPr lvl="1"/>
            <a:r>
              <a:rPr lang="en-US" sz="2400" dirty="0"/>
              <a:t>Primary metrics should be:</a:t>
            </a:r>
          </a:p>
          <a:p>
            <a:pPr lvl="2"/>
            <a:r>
              <a:rPr lang="en-US" sz="2200" dirty="0"/>
              <a:t>tied to the problem statement</a:t>
            </a:r>
          </a:p>
          <a:p>
            <a:pPr lvl="2"/>
            <a:r>
              <a:rPr lang="en-US" sz="2200" dirty="0"/>
              <a:t>measureable</a:t>
            </a:r>
          </a:p>
          <a:p>
            <a:pPr lvl="2"/>
            <a:r>
              <a:rPr lang="en-US" sz="2200" dirty="0"/>
              <a:t>expressed with an equation</a:t>
            </a:r>
          </a:p>
          <a:p>
            <a:pPr lvl="2"/>
            <a:r>
              <a:rPr lang="en-US" sz="2200" dirty="0"/>
              <a:t>aligned to business objectives</a:t>
            </a:r>
          </a:p>
          <a:p>
            <a:pPr lvl="2"/>
            <a:r>
              <a:rPr lang="en-US" sz="2200" dirty="0"/>
              <a:t>tracked at the proper frequency (hourly, daily, weekly, monthly etc.)</a:t>
            </a:r>
          </a:p>
          <a:p>
            <a:pPr lvl="2"/>
            <a:r>
              <a:rPr lang="en-US" sz="2200" dirty="0"/>
              <a:t>expressed pictorially over time with a run chart, time series, or control chart</a:t>
            </a:r>
          </a:p>
          <a:p>
            <a:pPr lvl="2"/>
            <a:r>
              <a:rPr lang="en-US" sz="2200" dirty="0"/>
              <a:t>validated with an MSA.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7" name="Group 6"/>
          <p:cNvGrpSpPr/>
          <p:nvPr/>
        </p:nvGrpSpPr>
        <p:grpSpPr>
          <a:xfrm>
            <a:off x="812800" y="1219200"/>
            <a:ext cx="9753600" cy="52578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marL="114300" indent="0">
              <a:buNone/>
            </a:pPr>
            <a:endParaRPr lang="en-US" dirty="0"/>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82" y="1130300"/>
            <a:ext cx="1427618" cy="16764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Keys to Team Success</a:t>
            </a:r>
          </a:p>
          <a:p>
            <a:pPr lvl="1">
              <a:spcBef>
                <a:spcPts val="0"/>
              </a:spcBef>
            </a:pPr>
            <a:r>
              <a:rPr lang="en-US" sz="2000" dirty="0">
                <a:solidFill>
                  <a:srgbClr val="182835"/>
                </a:solidFill>
              </a:rPr>
              <a:t>Agreed focus on the goal or the problem at hand</a:t>
            </a:r>
          </a:p>
          <a:p>
            <a:pPr lvl="2">
              <a:spcBef>
                <a:spcPts val="0"/>
              </a:spcBef>
            </a:pPr>
            <a:r>
              <a:rPr lang="en-US" sz="1800" dirty="0"/>
              <a:t>Focus on problems that have meaning to the business</a:t>
            </a:r>
          </a:p>
          <a:p>
            <a:pPr lvl="2">
              <a:spcBef>
                <a:spcPts val="0"/>
              </a:spcBef>
            </a:pPr>
            <a:r>
              <a:rPr lang="en-US" sz="1800" dirty="0"/>
              <a:t>Focus on solvable problems within the scope of influence; a successful team does not seek unattainable solutions.</a:t>
            </a:r>
          </a:p>
          <a:p>
            <a:pPr lvl="1">
              <a:spcBef>
                <a:spcPts val="0"/>
              </a:spcBef>
            </a:pPr>
            <a:r>
              <a:rPr lang="en-US" sz="2000" dirty="0">
                <a:solidFill>
                  <a:srgbClr val="182835"/>
                </a:solidFill>
              </a:rPr>
              <a:t>Team Selection</a:t>
            </a:r>
          </a:p>
          <a:p>
            <a:pPr lvl="2">
              <a:spcBef>
                <a:spcPts val="0"/>
              </a:spcBef>
            </a:pPr>
            <a:r>
              <a:rPr lang="en-US" sz="1800" dirty="0"/>
              <a:t>Selected teammates have proper skills and knowledge</a:t>
            </a:r>
          </a:p>
          <a:p>
            <a:pPr lvl="2">
              <a:spcBef>
                <a:spcPts val="0"/>
              </a:spcBef>
            </a:pPr>
            <a:r>
              <a:rPr lang="en-US" sz="1800" dirty="0"/>
              <a:t>Adequately engaged management</a:t>
            </a:r>
          </a:p>
          <a:p>
            <a:pPr lvl="2">
              <a:spcBef>
                <a:spcPts val="0"/>
              </a:spcBef>
            </a:pPr>
            <a:r>
              <a:rPr lang="en-US" sz="1800" dirty="0"/>
              <a:t>Appropriate support and guidance from their direct leader</a:t>
            </a:r>
          </a:p>
          <a:p>
            <a:pPr lvl="1">
              <a:spcBef>
                <a:spcPts val="0"/>
              </a:spcBef>
            </a:pPr>
            <a:r>
              <a:rPr lang="en-US" sz="2000" dirty="0">
                <a:solidFill>
                  <a:srgbClr val="182835"/>
                </a:solidFill>
              </a:rPr>
              <a:t>Successful teams use reliable methods</a:t>
            </a:r>
          </a:p>
          <a:p>
            <a:pPr lvl="2">
              <a:spcBef>
                <a:spcPts val="0"/>
              </a:spcBef>
            </a:pPr>
            <a:r>
              <a:rPr lang="en-US" sz="1800" dirty="0"/>
              <a:t>Follow the prescribed DMAIC methodology</a:t>
            </a:r>
          </a:p>
          <a:p>
            <a:pPr lvl="2">
              <a:spcBef>
                <a:spcPts val="0"/>
              </a:spcBef>
            </a:pPr>
            <a:r>
              <a:rPr lang="en-US" sz="1800" dirty="0"/>
              <a:t>Manage data, information, and statistical evidence</a:t>
            </a:r>
          </a:p>
          <a:p>
            <a:pPr lvl="1">
              <a:spcBef>
                <a:spcPts val="0"/>
              </a:spcBef>
            </a:pPr>
            <a:r>
              <a:rPr lang="en-US" sz="2000" dirty="0">
                <a:solidFill>
                  <a:srgbClr val="182835"/>
                </a:solidFill>
              </a:rPr>
              <a:t>Successful teams always have exceeds players</a:t>
            </a:r>
          </a:p>
          <a:p>
            <a:pPr lvl="2">
              <a:spcBef>
                <a:spcPts val="0"/>
              </a:spcBef>
            </a:pPr>
            <a:r>
              <a:rPr lang="en-US" sz="1800" dirty="0"/>
              <a:t>Winning teams typically </a:t>
            </a:r>
          </a:p>
          <a:p>
            <a:pPr lvl="3">
              <a:spcBef>
                <a:spcPts val="0"/>
              </a:spcBef>
            </a:pPr>
            <a:r>
              <a:rPr lang="en-US" dirty="0"/>
              <a:t>Have unusually high standards.</a:t>
            </a:r>
          </a:p>
          <a:p>
            <a:pPr lvl="3">
              <a:spcBef>
                <a:spcPts val="0"/>
              </a:spcBef>
            </a:pPr>
            <a:r>
              <a:rPr lang="en-US" dirty="0"/>
              <a:t>Have greater expectations of themselves and each other.</a:t>
            </a:r>
          </a:p>
          <a:p>
            <a:pPr lvl="3">
              <a:spcBef>
                <a:spcPts val="0"/>
              </a:spcBef>
            </a:pPr>
            <a:r>
              <a:rPr lang="en-US" dirty="0"/>
              <a:t>Do not settle for average or even above average results.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spcBef>
                <a:spcPts val="0"/>
              </a:spcBef>
            </a:pPr>
            <a:r>
              <a:rPr lang="en-US" dirty="0"/>
              <a:t>Skills required to achieve the objective</a:t>
            </a:r>
          </a:p>
          <a:p>
            <a:pPr lvl="2">
              <a:spcBef>
                <a:spcPts val="0"/>
              </a:spcBef>
            </a:pPr>
            <a:r>
              <a:rPr lang="en-US" dirty="0"/>
              <a:t>Experience (Subject Matter Expertise)</a:t>
            </a:r>
          </a:p>
          <a:p>
            <a:pPr lvl="2">
              <a:spcBef>
                <a:spcPts val="0"/>
              </a:spcBef>
            </a:pPr>
            <a:r>
              <a:rPr lang="en-US" dirty="0"/>
              <a:t>Availability and willingness to participate</a:t>
            </a:r>
          </a:p>
          <a:p>
            <a:pPr lvl="2">
              <a:spcBef>
                <a:spcPts val="0"/>
              </a:spcBef>
            </a:pPr>
            <a:r>
              <a:rPr lang="en-US" dirty="0"/>
              <a:t>Team size (usually 4–8 members)</a:t>
            </a:r>
          </a:p>
          <a:p>
            <a:pPr lvl="4">
              <a:spcBef>
                <a:spcPts val="0"/>
              </a:spcBef>
            </a:pPr>
            <a:r>
              <a:rPr lang="en-US" sz="1800" dirty="0"/>
              <a:t>Don’t go at it alone!</a:t>
            </a:r>
          </a:p>
          <a:p>
            <a:pPr lvl="4">
              <a:spcBef>
                <a:spcPts val="0"/>
              </a:spcBef>
            </a:pPr>
            <a:r>
              <a:rPr lang="en-US" sz="1800" dirty="0"/>
              <a:t>Don’t get too many cooks in the kitchen!</a:t>
            </a:r>
            <a:endParaRPr lang="en-US" sz="2000" dirty="0"/>
          </a:p>
          <a:p>
            <a:pPr lvl="2">
              <a:spcBef>
                <a:spcPts val="0"/>
              </a:spcBef>
            </a:pPr>
            <a:r>
              <a:rPr lang="en-US" dirty="0"/>
              <a:t>Members’ ability to navigate</a:t>
            </a:r>
          </a:p>
          <a:p>
            <a:pPr lvl="3">
              <a:spcBef>
                <a:spcPts val="0"/>
              </a:spcBef>
            </a:pPr>
            <a:r>
              <a:rPr lang="en-US" dirty="0"/>
              <a:t>The process</a:t>
            </a:r>
          </a:p>
          <a:p>
            <a:pPr lvl="3">
              <a:spcBef>
                <a:spcPts val="0"/>
              </a:spcBef>
            </a:pPr>
            <a:r>
              <a:rPr lang="en-US" dirty="0"/>
              <a:t>The company</a:t>
            </a:r>
          </a:p>
          <a:p>
            <a:pPr lvl="3">
              <a:spcBef>
                <a:spcPts val="0"/>
              </a:spcBef>
            </a:pPr>
            <a:r>
              <a:rPr lang="en-US" dirty="0"/>
              <a:t>The political landscape</a:t>
            </a:r>
          </a:p>
          <a:p>
            <a:pPr lvl="1"/>
            <a:r>
              <a:rPr lang="en-US" sz="2400" dirty="0"/>
              <a:t>Be sure to consider the inputs of others </a:t>
            </a:r>
          </a:p>
          <a:p>
            <a:pPr lvl="2">
              <a:spcBef>
                <a:spcPts val="0"/>
              </a:spcBef>
            </a:pPr>
            <a:r>
              <a:rPr lang="en-US" sz="1800" dirty="0"/>
              <a:t>Heed advice</a:t>
            </a:r>
          </a:p>
          <a:p>
            <a:pPr lvl="2">
              <a:spcBef>
                <a:spcPts val="0"/>
              </a:spcBef>
            </a:pPr>
            <a:r>
              <a:rPr lang="en-US" sz="1800" dirty="0"/>
              <a:t>Seek guidance</a:t>
            </a: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fontScale="92500" lnSpcReduction="10000"/>
          </a:bodyPr>
          <a:lstStyle/>
          <a:p>
            <a:r>
              <a:rPr lang="en-US" dirty="0"/>
              <a:t>All teams experience the following four stages of development. It is helpful to understand these phases so that you can anticipate what your team is going to experience.</a:t>
            </a:r>
          </a:p>
          <a:p>
            <a:pPr marL="114300" indent="0">
              <a:buNone/>
            </a:pPr>
            <a:endParaRPr lang="en-US" dirty="0"/>
          </a:p>
          <a:p>
            <a:r>
              <a:rPr lang="en-US" dirty="0"/>
              <a:t>The four stages of team development process:</a:t>
            </a:r>
          </a:p>
          <a:p>
            <a:pPr lvl="1"/>
            <a:r>
              <a:rPr lang="en-US" dirty="0">
                <a:solidFill>
                  <a:srgbClr val="182835"/>
                </a:solidFill>
              </a:rPr>
              <a:t>Forming</a:t>
            </a:r>
          </a:p>
          <a:p>
            <a:pPr lvl="1"/>
            <a:r>
              <a:rPr lang="en-US" dirty="0">
                <a:solidFill>
                  <a:srgbClr val="182835"/>
                </a:solidFill>
              </a:rPr>
              <a:t>Storming</a:t>
            </a:r>
          </a:p>
          <a:p>
            <a:pPr lvl="1"/>
            <a:r>
              <a:rPr lang="en-US" dirty="0">
                <a:solidFill>
                  <a:srgbClr val="182835"/>
                </a:solidFill>
              </a:rPr>
              <a:t>Norming</a:t>
            </a:r>
          </a:p>
          <a:p>
            <a:pPr lvl="1"/>
            <a:r>
              <a:rPr lang="en-US" dirty="0">
                <a:solidFill>
                  <a:srgbClr val="182835"/>
                </a:solidFill>
              </a:rPr>
              <a:t>Performing</a:t>
            </a:r>
          </a:p>
          <a:p>
            <a:pPr marL="411480" lvl="1" indent="0">
              <a:buNone/>
            </a:pPr>
            <a:endParaRPr lang="en-US" dirty="0"/>
          </a:p>
          <a:p>
            <a:r>
              <a:rPr lang="en-US" dirty="0"/>
              <a:t>Teammates seek something different at each stage:</a:t>
            </a:r>
          </a:p>
          <a:p>
            <a:pPr lvl="1"/>
            <a:r>
              <a:rPr lang="en-US" dirty="0"/>
              <a:t>In the forming stage they seek inclusion</a:t>
            </a:r>
          </a:p>
          <a:p>
            <a:pPr lvl="1"/>
            <a:r>
              <a:rPr lang="en-US" dirty="0"/>
              <a:t>In the storming stage they seek direction and guidance</a:t>
            </a:r>
          </a:p>
          <a:p>
            <a:pPr lvl="1"/>
            <a:r>
              <a:rPr lang="en-US" dirty="0"/>
              <a:t>In the norming stage they seek agreement</a:t>
            </a:r>
          </a:p>
          <a:p>
            <a:pPr lvl="1"/>
            <a:r>
              <a:rPr lang="en-US" dirty="0"/>
              <a:t>In the performing stage they seek results.</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839200" cy="1676400"/>
          </a:xfrm>
        </p:spPr>
        <p:txBody>
          <a:bodyPr/>
          <a:lstStyle/>
          <a:p>
            <a:pPr>
              <a:defRPr/>
            </a:pPr>
            <a:r>
              <a:rPr lang="en-US" dirty="0"/>
              <a:t>1.3.4 Project Risk Management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6" name="Content Placeholder 5"/>
          <p:cNvSpPr>
            <a:spLocks noGrp="1"/>
          </p:cNvSpPr>
          <p:nvPr>
            <p:ph idx="1"/>
          </p:nvPr>
        </p:nvSpPr>
        <p:spPr/>
        <p:txBody>
          <a:bodyPr/>
          <a:lstStyle/>
          <a:p>
            <a:r>
              <a:rPr lang="en-US" dirty="0"/>
              <a:t>Risk is defined as a future event that can impact the task/project if it occurs.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9" y="2819400"/>
            <a:ext cx="2206561"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6" name="Content Placeholder 5"/>
          <p:cNvSpPr>
            <a:spLocks noGrp="1"/>
          </p:cNvSpPr>
          <p:nvPr>
            <p:ph idx="1"/>
          </p:nvPr>
        </p:nvSpPr>
        <p:spPr/>
        <p:txBody>
          <a:bodyPr/>
          <a:lstStyle/>
          <a:p>
            <a:r>
              <a:rPr lang="en-US" dirty="0"/>
              <a:t>Risk Assessment: </a:t>
            </a:r>
          </a:p>
          <a:p>
            <a:pPr lvl="1"/>
            <a:r>
              <a:rPr lang="en-US" dirty="0"/>
              <a:t>The process of identifying and evaluating risks, whether in absolute or relative terms.</a:t>
            </a:r>
          </a:p>
          <a:p>
            <a:endParaRPr lang="en-US" dirty="0"/>
          </a:p>
          <a:p>
            <a:r>
              <a:rPr lang="en-US" dirty="0"/>
              <a:t>Risk Management:</a:t>
            </a:r>
          </a:p>
          <a:p>
            <a:pPr lvl="1"/>
            <a:r>
              <a:rPr lang="en-US" dirty="0"/>
              <a:t>Project risk management is the effort of responding to risks throughout the life of a project and in the interest of meeting project goals and objectives.</a:t>
            </a:r>
          </a:p>
          <a:p>
            <a:endParaRPr lang="en-US" dirty="0"/>
          </a:p>
          <a:p>
            <a:r>
              <a:rPr lang="en-US" dirty="0"/>
              <a:t>Risk Communication:</a:t>
            </a:r>
          </a:p>
          <a:p>
            <a:pPr lvl="1"/>
            <a:r>
              <a:rPr lang="en-US" dirty="0"/>
              <a:t>Communication plays a vital role in the risk analysis process because it leads to a good understanding of risk assessment and management decisions.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dirty="0">
                <a:cs typeface="Arial" charset="0"/>
              </a:rPr>
              <a:t>Vulnerabilities cannot be detected</a:t>
            </a:r>
          </a:p>
          <a:p>
            <a:pPr marL="436563" lvl="1" defTabSz="873125">
              <a:buFontTx/>
              <a:buChar char="•"/>
            </a:pPr>
            <a:r>
              <a:rPr kumimoji="1" lang="en-US" altLang="ja-JP" dirty="0">
                <a:cs typeface="Arial" charset="0"/>
              </a:rPr>
              <a:t>Mitigation plans are introduced without proper justification</a:t>
            </a:r>
          </a:p>
          <a:p>
            <a:pPr marL="436563" lvl="1" defTabSz="873125">
              <a:buFontTx/>
              <a:buChar char="•"/>
            </a:pPr>
            <a:r>
              <a:rPr kumimoji="1" lang="en-US" altLang="ja-JP" dirty="0">
                <a:cs typeface="Arial" charset="0"/>
              </a:rPr>
              <a:t> Customer dissatisfaction</a:t>
            </a:r>
          </a:p>
          <a:p>
            <a:pPr marL="436563" lvl="1" defTabSz="873125">
              <a:buFontTx/>
              <a:buChar char="•"/>
            </a:pPr>
            <a:r>
              <a:rPr kumimoji="1" lang="en-US" altLang="ja-JP" dirty="0">
                <a:cs typeface="Arial" charset="0"/>
              </a:rPr>
              <a:t> Not meeting project goals</a:t>
            </a:r>
          </a:p>
          <a:p>
            <a:pPr marL="436563" lvl="1" defTabSz="873125">
              <a:buFontTx/>
              <a:buChar char="•"/>
            </a:pPr>
            <a:r>
              <a:rPr kumimoji="1" lang="en-US" altLang="ja-JP" dirty="0">
                <a:cs typeface="Arial" charset="0"/>
              </a:rPr>
              <a:t> Remake the whole system</a:t>
            </a:r>
          </a:p>
          <a:p>
            <a:pPr marL="436563" lvl="1" defTabSz="873125">
              <a:buFontTx/>
              <a:buChar char="•"/>
            </a:pPr>
            <a:r>
              <a:rPr kumimoji="1" lang="en-US" altLang="ja-JP" dirty="0">
                <a:cs typeface="Arial" charset="0"/>
              </a:rPr>
              <a:t> Huge cost and time loss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83859"/>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6" name="Content Placeholder 5"/>
          <p:cNvSpPr>
            <a:spLocks noGrp="1"/>
          </p:cNvSpPr>
          <p:nvPr>
            <p:ph idx="1"/>
          </p:nvPr>
        </p:nvSpPr>
        <p:spPr/>
        <p:txBody>
          <a:bodyPr>
            <a:normAutofit lnSpcReduction="10000"/>
          </a:bodyPr>
          <a:lstStyle/>
          <a:p>
            <a:pPr marL="114300" indent="0">
              <a:buNone/>
            </a:pPr>
            <a:r>
              <a:rPr lang="en-US" dirty="0"/>
              <a:t>The project risk analysis process consists of the following steps that evolve through the life cycle of a project. </a:t>
            </a:r>
          </a:p>
          <a:p>
            <a:r>
              <a:rPr lang="en-US" dirty="0"/>
              <a:t>Risk Identification:</a:t>
            </a:r>
          </a:p>
          <a:p>
            <a:pPr lvl="1"/>
            <a:r>
              <a:rPr lang="en-US" dirty="0"/>
              <a:t>Identify risks and risk categories, group risks, and define ownership.</a:t>
            </a:r>
          </a:p>
          <a:p>
            <a:r>
              <a:rPr lang="en-US" dirty="0"/>
              <a:t>Risk Assessment:</a:t>
            </a:r>
          </a:p>
          <a:p>
            <a:pPr lvl="1"/>
            <a:r>
              <a:rPr lang="en-US" dirty="0"/>
              <a:t>Evaluate and estimate the possible impacts and interactions of risks.</a:t>
            </a:r>
          </a:p>
          <a:p>
            <a:r>
              <a:rPr lang="en-US" dirty="0"/>
              <a:t>Response Planning:</a:t>
            </a:r>
          </a:p>
          <a:p>
            <a:pPr lvl="1"/>
            <a:r>
              <a:rPr lang="en-US" dirty="0"/>
              <a:t>Define mitigation and reaction plans.</a:t>
            </a:r>
          </a:p>
          <a:p>
            <a:r>
              <a:rPr lang="en-US" dirty="0"/>
              <a:t>Mitigation Actions:</a:t>
            </a:r>
          </a:p>
          <a:p>
            <a:pPr lvl="1"/>
            <a:r>
              <a:rPr lang="en-US" dirty="0"/>
              <a:t>Implement action plans and integrate them into the project.</a:t>
            </a:r>
          </a:p>
          <a:p>
            <a:r>
              <a:rPr lang="en-US" dirty="0"/>
              <a:t>Tracking and Reporting:</a:t>
            </a:r>
          </a:p>
          <a:p>
            <a:pPr lvl="1"/>
            <a:r>
              <a:rPr lang="en-US" dirty="0"/>
              <a:t>Provide visibility to all risks.</a:t>
            </a:r>
          </a:p>
          <a:p>
            <a:r>
              <a:rPr lang="en-US" dirty="0"/>
              <a:t>Closing:</a:t>
            </a:r>
          </a:p>
          <a:p>
            <a:pPr lvl="1"/>
            <a:r>
              <a:rPr lang="en-US" dirty="0"/>
              <a:t>Close the identified risk.</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178</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13716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7" name="Content Placeholder 6"/>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180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33776701"/>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181</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6" name="Content Placeholder 5"/>
          <p:cNvSpPr>
            <a:spLocks noGrp="1"/>
          </p:cNvSpPr>
          <p:nvPr>
            <p:ph idx="1"/>
          </p:nvPr>
        </p:nvSpPr>
        <p:spPr/>
        <p:txBody>
          <a:bodyPr/>
          <a:lstStyle/>
          <a:p>
            <a:pPr marL="114300" indent="0">
              <a:buNone/>
            </a:pPr>
            <a:r>
              <a:rPr lang="en-US" dirty="0"/>
              <a:t>The risk assessment consists of evaluating the range of possible impacts should the risk occur. </a:t>
            </a:r>
          </a:p>
          <a:p>
            <a:endParaRPr lang="en-US" dirty="0"/>
          </a:p>
          <a:p>
            <a:pPr marL="411480" lvl="1" indent="0">
              <a:buNone/>
            </a:pPr>
            <a:r>
              <a:rPr lang="en-US" dirty="0"/>
              <a:t>Follow these steps when assessing risks: </a:t>
            </a:r>
          </a:p>
          <a:p>
            <a:pPr marL="868680" lvl="1" indent="-457200">
              <a:buFont typeface="+mj-lt"/>
              <a:buAutoNum type="arabicPeriod"/>
            </a:pPr>
            <a:r>
              <a:rPr lang="en-US" dirty="0"/>
              <a:t>Define the various impacts of each risk</a:t>
            </a:r>
          </a:p>
          <a:p>
            <a:pPr marL="868680" lvl="1" indent="-457200">
              <a:buFont typeface="+mj-lt"/>
              <a:buAutoNum type="arabicPeriod"/>
            </a:pPr>
            <a:r>
              <a:rPr lang="en-US" dirty="0"/>
              <a:t>Rate each impact based on a logical severity level </a:t>
            </a:r>
          </a:p>
          <a:p>
            <a:pPr marL="868680" lvl="1" indent="-457200">
              <a:buFont typeface="+mj-lt"/>
              <a:buAutoNum type="arabicPeriod"/>
            </a:pPr>
            <a:r>
              <a:rPr lang="en-US" dirty="0"/>
              <a:t>Sort and evaluate risks by severity level</a:t>
            </a:r>
          </a:p>
          <a:p>
            <a:pPr marL="868680" lvl="1" indent="-457200">
              <a:buFont typeface="+mj-lt"/>
              <a:buAutoNum type="arabicPeriod"/>
            </a:pPr>
            <a:r>
              <a:rPr lang="en-US" dirty="0"/>
              <a:t>Determine if any controls already exist</a:t>
            </a:r>
          </a:p>
          <a:p>
            <a:pPr marL="868680" lvl="1" indent="-457200">
              <a:buFont typeface="+mj-lt"/>
              <a:buAutoNum type="arabicPeriod"/>
            </a:pPr>
            <a:r>
              <a:rPr lang="en-US" dirty="0"/>
              <a:t>Define potential mitigation actions.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6" name="Content Placeholder 5"/>
          <p:cNvSpPr>
            <a:spLocks noGrp="1"/>
          </p:cNvSpPr>
          <p:nvPr>
            <p:ph idx="1"/>
          </p:nvPr>
        </p:nvSpPr>
        <p:spPr/>
        <p:txBody>
          <a:bodyPr/>
          <a:lstStyle/>
          <a:p>
            <a:pPr marL="114300" indent="0">
              <a:buNone/>
            </a:pPr>
            <a:r>
              <a:rPr lang="en-US" dirty="0"/>
              <a:t>The risk owners are responsible for planning and implementing mitigation actions with support from the project team.  </a:t>
            </a:r>
          </a:p>
          <a:p>
            <a:r>
              <a:rPr lang="en-US" dirty="0"/>
              <a:t>All team members, inclusive of partners and suppliers, may be requested to identify and develop mitigation measures for identified risks.</a:t>
            </a:r>
          </a:p>
          <a:p>
            <a:r>
              <a:rPr lang="en-US" dirty="0"/>
              <a:t>The project core team members are responsible for identifying an appropriate action owner for each identified risk. </a:t>
            </a:r>
          </a:p>
          <a:p>
            <a:r>
              <a:rPr lang="en-US" dirty="0"/>
              <a:t>After mitigation actions are defined, the project core team will review the actions.</a:t>
            </a:r>
          </a:p>
          <a:p>
            <a:r>
              <a:rPr lang="en-US" dirty="0"/>
              <a:t>The risk owner must track all mitigation actions and expected completion dates.</a:t>
            </a:r>
          </a:p>
          <a:p>
            <a:r>
              <a:rPr lang="en-US" dirty="0"/>
              <a:t>The risk owner and the project core team members must hold all action owners accountable for the risk mitigation planning.</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1015553" y="3075878"/>
            <a:ext cx="9348094" cy="2590800"/>
          </a:xfrm>
          <a:prstGeom prst="rect">
            <a:avLst/>
          </a:prstGeom>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19459"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eaLnBrk="1" hangingPunct="1">
              <a:lnSpc>
                <a:spcPct val="90000"/>
              </a:lnSpc>
            </a:pPr>
            <a:r>
              <a:rPr lang="en-US" dirty="0"/>
              <a:t>Systematic</a:t>
            </a:r>
          </a:p>
          <a:p>
            <a:pPr eaLnBrk="1" hangingPunct="1">
              <a:lnSpc>
                <a:spcPct val="90000"/>
              </a:lnSpc>
            </a:pPr>
            <a:r>
              <a:rPr lang="en-US" dirty="0"/>
              <a:t>Comprehensive</a:t>
            </a:r>
          </a:p>
          <a:p>
            <a:pPr eaLnBrk="1" hangingPunct="1">
              <a:lnSpc>
                <a:spcPct val="90000"/>
              </a:lnSpc>
            </a:pPr>
            <a:r>
              <a:rPr lang="en-US" dirty="0"/>
              <a:t>Data driven</a:t>
            </a:r>
          </a:p>
          <a:p>
            <a:pPr eaLnBrk="1" hangingPunct="1">
              <a:lnSpc>
                <a:spcPct val="90000"/>
              </a:lnSpc>
            </a:pPr>
            <a:r>
              <a:rPr lang="en-US" dirty="0"/>
              <a:t>Adherent to evidence</a:t>
            </a:r>
          </a:p>
          <a:p>
            <a:pPr eaLnBrk="1" hangingPunct="1">
              <a:lnSpc>
                <a:spcPct val="90000"/>
              </a:lnSpc>
            </a:pPr>
            <a:r>
              <a:rPr lang="en-US" dirty="0"/>
              <a:t>Logically sound</a:t>
            </a:r>
          </a:p>
          <a:p>
            <a:pPr eaLnBrk="1" hangingPunct="1">
              <a:lnSpc>
                <a:spcPct val="90000"/>
              </a:lnSpc>
            </a:pPr>
            <a:r>
              <a:rPr lang="en-US" dirty="0"/>
              <a:t>Practically acceptable</a:t>
            </a:r>
          </a:p>
          <a:p>
            <a:pPr eaLnBrk="1" hangingPunct="1">
              <a:lnSpc>
                <a:spcPct val="90000"/>
              </a:lnSpc>
            </a:pPr>
            <a:r>
              <a:rPr lang="en-US" dirty="0"/>
              <a:t>Open to critique</a:t>
            </a:r>
          </a:p>
          <a:p>
            <a:pPr eaLnBrk="1" hangingPunct="1">
              <a:lnSpc>
                <a:spcPct val="90000"/>
              </a:lnSpc>
            </a:pPr>
            <a:r>
              <a:rPr lang="en-US" dirty="0"/>
              <a:t>Easy to understand.</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188</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normAutofit/>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5" name="Slide Number Placeholder 4"/>
          <p:cNvSpPr>
            <a:spLocks noGrp="1"/>
          </p:cNvSpPr>
          <p:nvPr>
            <p:ph type="sldNum" sz="quarter" idx="4"/>
          </p:nvPr>
        </p:nvSpPr>
        <p:spPr/>
        <p:txBody>
          <a:bodyPr/>
          <a:lstStyle/>
          <a:p>
            <a:fld id="{28B83BC3-069B-46AF-A4E6-C99928E1A4FA}" type="slidenum">
              <a:rPr lang="en-US" smtClean="0"/>
              <a:pPr/>
              <a:t>189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162800" cy="8382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2792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It is the application of knowledge, skills, tools, and techniques to project activities in order to meet project requirements.</a:t>
            </a:r>
            <a:endParaRPr lang="en-US" dirty="0"/>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4687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175957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9804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lnSpcReduction="10000"/>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99997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40128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SOW </a:t>
            </a:r>
          </a:p>
        </p:txBody>
      </p:sp>
      <p:sp>
        <p:nvSpPr>
          <p:cNvPr id="10243" name="Content Placeholder 2"/>
          <p:cNvSpPr>
            <a:spLocks noGrp="1"/>
          </p:cNvSpPr>
          <p:nvPr>
            <p:ph idx="1"/>
          </p:nvPr>
        </p:nvSpPr>
        <p:spPr/>
        <p:txBody>
          <a:bodyPr>
            <a:normAutofit/>
          </a:bodyPr>
          <a:lstStyle/>
          <a:p>
            <a:pPr marL="114300" indent="0" algn="just">
              <a:buClrTx/>
              <a:buNone/>
            </a:pPr>
            <a:r>
              <a:rPr lang="en-US" altLang="ja-JP" b="1" dirty="0">
                <a:ea typeface="MS Mincho" pitchFamily="49" charset="-128"/>
              </a:rPr>
              <a:t>Statement of Work (SOW)</a:t>
            </a:r>
            <a:r>
              <a:rPr lang="en-US" altLang="ja-JP" dirty="0">
                <a:ea typeface="MS Mincho" pitchFamily="49" charset="-128"/>
              </a:rPr>
              <a:t> is a formal document often accompanying a contract that outlines specific expectations, limitations, resources and work guidelines intended to define the work or project.</a:t>
            </a:r>
          </a:p>
          <a:p>
            <a:pPr algn="just" eaLnBrk="1" hangingPunct="1">
              <a:buClrTx/>
              <a:buFont typeface="Arial" charset="0"/>
              <a:buNone/>
            </a:pPr>
            <a:endParaRPr lang="en-US" altLang="ja-JP" dirty="0">
              <a:ea typeface="MS Mincho" pitchFamily="49" charset="-128"/>
            </a:endParaRPr>
          </a:p>
          <a:p>
            <a:pPr marL="114300" indent="0">
              <a:buNone/>
            </a:pPr>
            <a:r>
              <a:rPr lang="en-US" u="sng" dirty="0"/>
              <a:t>SOW’s</a:t>
            </a:r>
            <a:r>
              <a:rPr lang="en-US" dirty="0"/>
              <a:t>:</a:t>
            </a:r>
          </a:p>
          <a:p>
            <a:r>
              <a:rPr lang="en-US" dirty="0"/>
              <a:t>Define the scope of the project.</a:t>
            </a:r>
          </a:p>
          <a:p>
            <a:r>
              <a:rPr lang="en-US" dirty="0"/>
              <a:t>Establish expectations and parameters of the project.</a:t>
            </a:r>
          </a:p>
          <a:p>
            <a:r>
              <a:rPr lang="en-US" dirty="0"/>
              <a:t>Identify technical requirements for the project.</a:t>
            </a:r>
          </a:p>
          <a:p>
            <a:r>
              <a:rPr lang="en-US" dirty="0"/>
              <a:t>Provide guidance on materials to be used.</a:t>
            </a:r>
          </a:p>
          <a:p>
            <a:r>
              <a:rPr lang="en-US" dirty="0"/>
              <a:t>Establish timeline expectations.</a:t>
            </a:r>
          </a:p>
          <a:p>
            <a:r>
              <a:rPr lang="en-US" dirty="0"/>
              <a:t>Etc.</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196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3361055" cy="20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64595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indent="0">
              <a:buClrTx/>
              <a:buNone/>
            </a:pPr>
            <a:r>
              <a:rPr lang="en-US" altLang="ja-JP" b="1" dirty="0">
                <a:ea typeface="MS Mincho" pitchFamily="49" charset="-128"/>
              </a:rPr>
              <a:t>Work Breakdown Structure (WBS)</a:t>
            </a:r>
            <a:r>
              <a:rPr lang="en-US" altLang="ja-JP" dirty="0">
                <a:ea typeface="MS Mincho" pitchFamily="49" charset="-128"/>
              </a:rPr>
              <a:t> is a decomposition of project components into small and logical bodies of work or tasks.</a:t>
            </a:r>
          </a:p>
          <a:p>
            <a:pPr marL="114300" indent="0">
              <a:buNone/>
            </a:pPr>
            <a:endParaRPr lang="en-US" sz="1600" dirty="0"/>
          </a:p>
          <a:p>
            <a:pPr marL="114300" indent="0">
              <a:buNone/>
            </a:pPr>
            <a:r>
              <a:rPr lang="en-US" dirty="0"/>
              <a:t>Work Breakdown Structures:</a:t>
            </a:r>
            <a:endParaRPr lang="en-US" sz="3200" dirty="0"/>
          </a:p>
          <a:p>
            <a:r>
              <a:rPr lang="en-US" sz="2200" dirty="0"/>
              <a:t>Identify all required components of a project.</a:t>
            </a:r>
          </a:p>
          <a:p>
            <a:r>
              <a:rPr lang="en-US" sz="2200" dirty="0"/>
              <a:t>Cascades components into sub-components and tasks.</a:t>
            </a:r>
          </a:p>
          <a:p>
            <a:r>
              <a:rPr lang="en-US" sz="2200" dirty="0"/>
              <a:t>WBS’s are not by themselves project plans or schedules but they are a necessary step to help establish project plans and timelines.</a:t>
            </a:r>
          </a:p>
          <a:p>
            <a:r>
              <a:rPr lang="en-US" sz="2200" dirty="0"/>
              <a:t>WBS’s also enable logical reporting and summarizations of project progress</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04" y="4759959"/>
            <a:ext cx="4663440" cy="16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3885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lvl="0" indent="0" algn="just">
              <a:spcBef>
                <a:spcPts val="0"/>
              </a:spcBef>
              <a:buClrTx/>
              <a:buNone/>
            </a:pPr>
            <a:r>
              <a:rPr lang="en-US" altLang="ja-JP" b="1" dirty="0">
                <a:solidFill>
                  <a:srgbClr val="18283B"/>
                </a:solidFill>
                <a:ea typeface="MS Mincho" pitchFamily="49" charset="-128"/>
              </a:rPr>
              <a:t>Work Breakdown Structure Example:</a:t>
            </a:r>
            <a:r>
              <a:rPr lang="en-US" altLang="ja-JP" dirty="0">
                <a:solidFill>
                  <a:srgbClr val="18283B"/>
                </a:solidFill>
                <a:ea typeface="MS Mincho" pitchFamily="49" charset="-128"/>
              </a:rPr>
              <a:t> below is an example of a WBS for the assembly of a bicycle.</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33900"/>
            <a:ext cx="6858000" cy="3557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7002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Resource Planning </a:t>
            </a:r>
            <a:endParaRPr lang="en-US" sz="4800" dirty="0"/>
          </a:p>
        </p:txBody>
      </p:sp>
      <p:sp>
        <p:nvSpPr>
          <p:cNvPr id="3" name="Content Placeholder 2"/>
          <p:cNvSpPr>
            <a:spLocks noGrp="1"/>
          </p:cNvSpPr>
          <p:nvPr>
            <p:ph idx="1"/>
          </p:nvPr>
        </p:nvSpPr>
        <p:spPr/>
        <p:txBody>
          <a:bodyPr/>
          <a:lstStyle/>
          <a:p>
            <a:pPr lvl="0" algn="just">
              <a:buClrTx/>
              <a:buNone/>
            </a:pPr>
            <a:r>
              <a:rPr lang="en-US" b="1" dirty="0">
                <a:ea typeface="MS Mincho" pitchFamily="49" charset="-128"/>
              </a:rPr>
              <a:t>Resource Estimation Plan</a:t>
            </a:r>
          </a:p>
          <a:p>
            <a:pPr lvl="0">
              <a:lnSpc>
                <a:spcPct val="90000"/>
              </a:lnSpc>
              <a:buClr>
                <a:srgbClr val="18283B"/>
              </a:buClr>
            </a:pPr>
            <a:r>
              <a:rPr lang="en-US" dirty="0"/>
              <a:t>Estimate Resource Requirements </a:t>
            </a:r>
            <a:r>
              <a:rPr lang="en-US" sz="1800" dirty="0"/>
              <a:t>(Use Your WBS)</a:t>
            </a:r>
            <a:endParaRPr lang="en-US" dirty="0"/>
          </a:p>
          <a:p>
            <a:pPr lvl="1">
              <a:lnSpc>
                <a:spcPct val="90000"/>
              </a:lnSpc>
              <a:buClr>
                <a:srgbClr val="778899"/>
              </a:buClr>
            </a:pPr>
            <a:r>
              <a:rPr lang="en-US" dirty="0"/>
              <a:t>Parts, Hardware, Software, Human Resources etc.</a:t>
            </a:r>
          </a:p>
          <a:p>
            <a:pPr lvl="0">
              <a:lnSpc>
                <a:spcPct val="90000"/>
              </a:lnSpc>
              <a:buClr>
                <a:srgbClr val="18283B"/>
              </a:buClr>
            </a:pPr>
            <a:r>
              <a:rPr lang="en-US" dirty="0"/>
              <a:t>Plan resources</a:t>
            </a:r>
          </a:p>
          <a:p>
            <a:pPr lvl="1">
              <a:lnSpc>
                <a:spcPct val="90000"/>
              </a:lnSpc>
              <a:buClr>
                <a:srgbClr val="778899"/>
              </a:buClr>
            </a:pPr>
            <a:r>
              <a:rPr lang="en-US" dirty="0"/>
              <a:t>Establish who is responsible for what and when.</a:t>
            </a:r>
          </a:p>
          <a:p>
            <a:pPr lvl="1">
              <a:lnSpc>
                <a:spcPct val="90000"/>
              </a:lnSpc>
              <a:buClr>
                <a:srgbClr val="778899"/>
              </a:buClr>
            </a:pPr>
            <a:r>
              <a:rPr lang="en-US" dirty="0"/>
              <a:t>Determine quantity requirements and delivery dates etc.</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60" y="3612704"/>
            <a:ext cx="6949440" cy="28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3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1.0 Define Phase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9" name="Content Placeholder 8"/>
          <p:cNvSpPr>
            <a:spLocks noGrp="1"/>
          </p:cNvSpPr>
          <p:nvPr>
            <p:ph idx="1"/>
          </p:nvPr>
        </p:nvSpPr>
        <p:spPr/>
        <p:txBody>
          <a:bodyPr/>
          <a:lstStyle/>
          <a:p>
            <a:r>
              <a:rPr lang="en-US" dirty="0"/>
              <a:t>Despite the criticism and immaturity of Six Sigma in many aspects, its history continues to be written with every company and organization striving to improve its business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4" name="Group 3"/>
          <p:cNvGrpSpPr/>
          <p:nvPr/>
        </p:nvGrpSpPr>
        <p:grpSpPr>
          <a:xfrm>
            <a:off x="1879600" y="2361812"/>
            <a:ext cx="7619999" cy="4115188"/>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Project Scheduling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Scheduling: </a:t>
            </a:r>
          </a:p>
          <a:p>
            <a:pPr>
              <a:buClrTx/>
            </a:pPr>
            <a:r>
              <a:rPr lang="en-US" sz="2200" dirty="0"/>
              <a:t>Assign beginning times to each activity in the WBS</a:t>
            </a:r>
            <a:br>
              <a:rPr lang="en-US" sz="2200" dirty="0"/>
            </a:br>
            <a:r>
              <a:rPr lang="en-US" sz="1600" dirty="0"/>
              <a:t>(days are used for start and durations times in example below).</a:t>
            </a:r>
          </a:p>
          <a:p>
            <a:pPr>
              <a:lnSpc>
                <a:spcPct val="90000"/>
              </a:lnSpc>
            </a:pPr>
            <a:r>
              <a:rPr lang="en-US" sz="2200" dirty="0"/>
              <a:t>Assign duration times to each activity in the WBS.</a:t>
            </a:r>
          </a:p>
          <a:p>
            <a:pPr>
              <a:lnSpc>
                <a:spcPct val="90000"/>
              </a:lnSpc>
            </a:pPr>
            <a:r>
              <a:rPr lang="en-US" sz="2200" dirty="0"/>
              <a:t>Identify People Responsible and set completion dates.</a:t>
            </a:r>
          </a:p>
          <a:p>
            <a:pPr>
              <a:lnSpc>
                <a:spcPct val="90000"/>
              </a:lnSpc>
            </a:pPr>
            <a:r>
              <a:rPr lang="en-US" sz="2200" dirty="0"/>
              <a:t>Represent schedules as Gantt charts or network diagrams.</a:t>
            </a:r>
          </a:p>
          <a:p>
            <a:pPr>
              <a:lnSpc>
                <a:spcPct val="90000"/>
              </a:lnSpc>
            </a:pPr>
            <a:r>
              <a:rPr lang="en-US" sz="2200"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2" y="3733800"/>
            <a:ext cx="6675120" cy="2863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8876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Project Scheduling</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of tasks and timelines to all the stakeholders.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60" y="2763721"/>
            <a:ext cx="7498080" cy="3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0082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114300" indent="0">
              <a:buClrTx/>
              <a:buNone/>
            </a:pPr>
            <a:r>
              <a:rPr lang="en-US" altLang="ja-JP" sz="2200" dirty="0">
                <a:ea typeface="MS Mincho" pitchFamily="49" charset="-128"/>
              </a:rPr>
              <a:t>There are many tools available to create Gantt charts.  Some of the most common and compatible for businesses are: Microsoft Project, Visio and Excel. In Microsoft Excel we use the bicycle example:</a:t>
            </a:r>
          </a:p>
          <a:p>
            <a:pPr marL="868680" lvl="1" indent="-457200">
              <a:buClrTx/>
              <a:buFont typeface="+mj-lt"/>
              <a:buAutoNum type="arabicPeriod"/>
            </a:pPr>
            <a:r>
              <a:rPr lang="en-US" altLang="ja-JP" sz="2000" dirty="0">
                <a:ea typeface="MS Mincho" pitchFamily="49" charset="-128"/>
              </a:rPr>
              <a:t>Select rows &amp; columns of your tasks, start times and durations.</a:t>
            </a:r>
          </a:p>
          <a:p>
            <a:pPr marL="868680" lvl="1" indent="-457200">
              <a:buClrTx/>
              <a:buFont typeface="+mj-lt"/>
              <a:buAutoNum type="arabicPeriod"/>
            </a:pPr>
            <a:endParaRPr lang="en-US" altLang="ja-JP" sz="1800" dirty="0">
              <a:ea typeface="MS Mincho" pitchFamily="49" charset="-128"/>
            </a:endParaRP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472" y="2819400"/>
            <a:ext cx="642412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85169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2"/>
            </a:pPr>
            <a:r>
              <a:rPr lang="en-US" altLang="ja-JP" sz="2000" dirty="0">
                <a:ea typeface="MS Mincho" pitchFamily="49" charset="-128"/>
              </a:rPr>
              <a:t>On the Insert tab select Bar &gt; Stacked Bar.</a:t>
            </a:r>
          </a:p>
          <a:p>
            <a:pPr marL="868680" lvl="1" indent="-457200">
              <a:buClrTx/>
              <a:buFont typeface="+mj-lt"/>
              <a:buAutoNum type="arabicPeriod" startAt="2"/>
            </a:pPr>
            <a:r>
              <a:rPr lang="en-US" altLang="ja-JP" sz="2000" dirty="0">
                <a:ea typeface="MS Mincho" pitchFamily="49" charset="-128"/>
              </a:rPr>
              <a:t>On the Design tab choose a design style from the style dropdown.</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203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124203"/>
            <a:ext cx="4206240" cy="3135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162800" y="4191000"/>
            <a:ext cx="45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26" y="1981200"/>
            <a:ext cx="4461875" cy="384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flipV="1">
            <a:off x="3733800" y="3048000"/>
            <a:ext cx="457200" cy="304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191000" y="2286000"/>
            <a:ext cx="3200400" cy="838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286000"/>
            <a:ext cx="0" cy="1905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133600"/>
            <a:ext cx="30480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391400" y="2655332"/>
            <a:ext cx="411480" cy="369332"/>
          </a:xfrm>
          <a:prstGeom prst="rect">
            <a:avLst/>
          </a:prstGeom>
          <a:noFill/>
        </p:spPr>
        <p:txBody>
          <a:bodyPr wrap="square" rtlCol="0">
            <a:spAutoFit/>
          </a:bodyPr>
          <a:lstStyle/>
          <a:p>
            <a:r>
              <a:rPr lang="en-US" b="1" dirty="0">
                <a:solidFill>
                  <a:srgbClr val="FF0000"/>
                </a:solidFill>
              </a:rPr>
              <a:t>3</a:t>
            </a:r>
          </a:p>
        </p:txBody>
      </p:sp>
    </p:spTree>
    <p:custDataLst>
      <p:tags r:id="rId1"/>
    </p:custDataLst>
    <p:extLst>
      <p:ext uri="{BB962C8B-B14F-4D97-AF65-F5344CB8AC3E}">
        <p14:creationId xmlns:p14="http://schemas.microsoft.com/office/powerpoint/2010/main" val="8690163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4"/>
            </a:pPr>
            <a:r>
              <a:rPr lang="en-US" altLang="ja-JP" sz="2000" dirty="0">
                <a:ea typeface="MS Mincho" pitchFamily="49" charset="-128"/>
              </a:rPr>
              <a:t>Activate the “start tasks” on your graph.</a:t>
            </a:r>
          </a:p>
          <a:p>
            <a:pPr marL="868680" lvl="1" indent="-457200">
              <a:buClrTx/>
              <a:buFont typeface="+mj-lt"/>
              <a:buAutoNum type="arabicPeriod" startAt="4"/>
            </a:pPr>
            <a:r>
              <a:rPr lang="en-US" altLang="ja-JP" sz="2000" dirty="0">
                <a:ea typeface="MS Mincho" pitchFamily="49" charset="-128"/>
              </a:rPr>
              <a:t>From the format tab select “format selection”.</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89742"/>
            <a:ext cx="7772400" cy="47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971800" y="2057400"/>
            <a:ext cx="2057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057400"/>
            <a:ext cx="1905000" cy="1981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4305300" y="1828800"/>
            <a:ext cx="342900" cy="369332"/>
          </a:xfrm>
          <a:prstGeom prst="rect">
            <a:avLst/>
          </a:prstGeom>
          <a:noFill/>
        </p:spPr>
        <p:txBody>
          <a:bodyPr wrap="square" rtlCol="0">
            <a:spAutoFit/>
          </a:bodyPr>
          <a:lstStyle/>
          <a:p>
            <a:r>
              <a:rPr lang="en-US" b="1" dirty="0">
                <a:solidFill>
                  <a:srgbClr val="FF0000"/>
                </a:solidFill>
              </a:rPr>
              <a:t>5</a:t>
            </a:r>
          </a:p>
        </p:txBody>
      </p:sp>
    </p:spTree>
    <p:custDataLst>
      <p:tags r:id="rId1"/>
    </p:custDataLst>
    <p:extLst>
      <p:ext uri="{BB962C8B-B14F-4D97-AF65-F5344CB8AC3E}">
        <p14:creationId xmlns:p14="http://schemas.microsoft.com/office/powerpoint/2010/main" val="316632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981201"/>
            <a:ext cx="4846320" cy="3578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6"/>
            </a:pPr>
            <a:r>
              <a:rPr lang="en-US" altLang="ja-JP" sz="2000" dirty="0">
                <a:ea typeface="MS Mincho" pitchFamily="49" charset="-128"/>
              </a:rPr>
              <a:t>Select Fill &gt; No Fill.</a:t>
            </a:r>
          </a:p>
          <a:p>
            <a:pPr marL="868680" lvl="1" indent="-457200">
              <a:buClrTx/>
              <a:buFont typeface="+mj-lt"/>
              <a:buAutoNum type="arabicPeriod" startAt="6"/>
            </a:pPr>
            <a:r>
              <a:rPr lang="en-US" altLang="ja-JP" sz="2000" dirty="0">
                <a:ea typeface="MS Mincho" pitchFamily="49" charset="-128"/>
              </a:rPr>
              <a:t>Select Shadow &gt; Presets &gt; No Shadow &gt; Close.</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cxnSp>
        <p:nvCxnSpPr>
          <p:cNvPr id="10" name="Straight Arrow Connector 9"/>
          <p:cNvCxnSpPr/>
          <p:nvPr/>
        </p:nvCxnSpPr>
        <p:spPr>
          <a:xfrm flipH="1">
            <a:off x="4648200" y="2057400"/>
            <a:ext cx="381000" cy="1143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7</a:t>
            </a:r>
          </a:p>
        </p:txBody>
      </p:sp>
      <p:sp>
        <p:nvSpPr>
          <p:cNvPr id="19" name="TextBox 18"/>
          <p:cNvSpPr txBox="1"/>
          <p:nvPr/>
        </p:nvSpPr>
        <p:spPr>
          <a:xfrm>
            <a:off x="4613910" y="2057400"/>
            <a:ext cx="342900" cy="369332"/>
          </a:xfrm>
          <a:prstGeom prst="rect">
            <a:avLst/>
          </a:prstGeom>
          <a:noFill/>
        </p:spPr>
        <p:txBody>
          <a:bodyPr wrap="square" rtlCol="0">
            <a:spAutoFit/>
          </a:bodyPr>
          <a:lstStyle/>
          <a:p>
            <a:r>
              <a:rPr lang="en-US" b="1" dirty="0">
                <a:solidFill>
                  <a:srgbClr val="FF0000"/>
                </a:solidFill>
              </a:rPr>
              <a:t>6</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1"/>
            <a:ext cx="4206240" cy="383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29200" y="2057400"/>
            <a:ext cx="2895600" cy="2209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306511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442448"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8"/>
            </a:pPr>
            <a:r>
              <a:rPr lang="en-US" altLang="ja-JP" sz="2000" dirty="0">
                <a:ea typeface="MS Mincho" pitchFamily="49" charset="-128"/>
              </a:rPr>
              <a:t>Format your new Gantt chart to your own preferences.</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8148"/>
            <a:ext cx="8138160" cy="425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73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Critical Path Method (CPM)</a:t>
            </a:r>
            <a:r>
              <a:rPr lang="en-US" dirty="0"/>
              <a:t> is a project modeling technique used to identify the set of activities that are most influential to a projects completion timeline. </a:t>
            </a:r>
            <a:endParaRPr lang="en-US" altLang="ja-JP" dirty="0">
              <a:ea typeface="MS Mincho" pitchFamily="49" charset="-128"/>
            </a:endParaRPr>
          </a:p>
          <a:p>
            <a:pPr lvl="1">
              <a:buClrTx/>
            </a:pPr>
            <a:r>
              <a:rPr lang="en-US" altLang="ja-JP" dirty="0">
                <a:ea typeface="MS Mincho" pitchFamily="49" charset="-128"/>
              </a:rPr>
              <a:t>Critical Path tasks are those that others are dependent upon.</a:t>
            </a:r>
          </a:p>
          <a:p>
            <a:pPr lvl="1">
              <a:buClrTx/>
            </a:pPr>
            <a:r>
              <a:rPr lang="en-US" altLang="ja-JP" dirty="0">
                <a:ea typeface="MS Mincho" pitchFamily="49" charset="-128"/>
              </a:rPr>
              <a:t>Project timelines cannot be shortened without shortening the tasks or activities that are identified as critical path items.</a:t>
            </a:r>
          </a:p>
          <a:p>
            <a:pPr lvl="1">
              <a:buClrTx/>
            </a:pPr>
            <a:endParaRPr lang="en-US" altLang="ja-JP" dirty="0">
              <a:ea typeface="MS Mincho" pitchFamily="49" charset="-128"/>
            </a:endParaRPr>
          </a:p>
          <a:p>
            <a:pPr marL="114300" indent="0">
              <a:buClrTx/>
              <a:buNone/>
            </a:pPr>
            <a:r>
              <a:rPr lang="en-US" altLang="ja-JP" u="sng" dirty="0">
                <a:ea typeface="MS Mincho" pitchFamily="49" charset="-128"/>
              </a:rPr>
              <a:t>Steps To Using The Critical Path Method</a:t>
            </a:r>
          </a:p>
          <a:p>
            <a:pPr marL="868680" lvl="1" indent="-457200">
              <a:buClrTx/>
              <a:buFont typeface="+mj-lt"/>
              <a:buAutoNum type="arabicPeriod"/>
            </a:pPr>
            <a:r>
              <a:rPr lang="en-US" altLang="ja-JP" dirty="0">
                <a:ea typeface="MS Mincho" pitchFamily="49" charset="-128"/>
              </a:rPr>
              <a:t>List all activities necessary to complete the project.</a:t>
            </a:r>
          </a:p>
          <a:p>
            <a:pPr marL="868680" lvl="1" indent="-457200">
              <a:buClrTx/>
              <a:buFont typeface="+mj-lt"/>
              <a:buAutoNum type="arabicPeriod"/>
            </a:pPr>
            <a:r>
              <a:rPr lang="en-US" altLang="ja-JP" dirty="0">
                <a:ea typeface="MS Mincho" pitchFamily="49" charset="-128"/>
              </a:rPr>
              <a:t>Determine the time or duration of each activity.</a:t>
            </a:r>
          </a:p>
          <a:p>
            <a:pPr marL="868680" lvl="1" indent="-457200">
              <a:buClrTx/>
              <a:buFont typeface="+mj-lt"/>
              <a:buAutoNum type="arabicPeriod"/>
            </a:pPr>
            <a:r>
              <a:rPr lang="en-US" altLang="ja-JP" dirty="0">
                <a:ea typeface="MS Mincho" pitchFamily="49" charset="-128"/>
              </a:rPr>
              <a:t>Identify the dependencies between the activities.</a:t>
            </a:r>
          </a:p>
          <a:p>
            <a:pPr marL="411480" lvl="1" indent="0">
              <a:buClrTx/>
              <a:buNone/>
            </a:pPr>
            <a:r>
              <a:rPr lang="en-US" altLang="ja-JP" b="1" i="1" dirty="0">
                <a:ea typeface="MS Mincho" pitchFamily="49" charset="-128"/>
              </a:rPr>
              <a:t>	Use Your Work Breakdown Structure (WBS).</a:t>
            </a:r>
          </a:p>
          <a:p>
            <a:pPr marL="754380" lvl="1" indent="-3429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41557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Critical Path Method Example:</a:t>
            </a:r>
            <a:r>
              <a:rPr lang="en-US" dirty="0"/>
              <a:t> Let’s continue with our bicycle example.  Note that the tasks in the WBS are already set to start based on their dependencies.</a:t>
            </a: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lvl="1" algn="just">
              <a:buClrTx/>
            </a:pPr>
            <a:r>
              <a:rPr lang="en-US" altLang="ja-JP" dirty="0">
                <a:ea typeface="MS Mincho" pitchFamily="49" charset="-128"/>
              </a:rPr>
              <a:t>For example, Installing the wheels in step 1.1.5 requires the whole set of steps in 1.2 to be completed so 1.1.5 starts on day 14 when the wheels are ready.</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6772275"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630950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Continuing this example; the last task, 1.3.4 Adjusting the Brake System,  completes on day 23 and can’t begin until day 21 because the brake system must be attached to the bike frame before being calibrated.</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0" y="2727126"/>
            <a:ext cx="7498080" cy="321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loud Callout 14"/>
          <p:cNvSpPr/>
          <p:nvPr/>
        </p:nvSpPr>
        <p:spPr>
          <a:xfrm rot="19103596">
            <a:off x="1742436" y="2596949"/>
            <a:ext cx="1638868" cy="1562867"/>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5080B"/>
                </a:solidFill>
              </a:rPr>
              <a:t>1.1.6</a:t>
            </a:r>
            <a:br>
              <a:rPr lang="en-US" sz="1200" b="1" dirty="0">
                <a:solidFill>
                  <a:srgbClr val="05080B"/>
                </a:solidFill>
              </a:rPr>
            </a:br>
            <a:r>
              <a:rPr lang="en-US" sz="1200" b="1" dirty="0">
                <a:solidFill>
                  <a:srgbClr val="05080B"/>
                </a:solidFill>
              </a:rPr>
              <a:t>Completes on day 21</a:t>
            </a:r>
          </a:p>
        </p:txBody>
      </p:sp>
      <p:sp>
        <p:nvSpPr>
          <p:cNvPr id="17" name="Cloud Callout 16"/>
          <p:cNvSpPr/>
          <p:nvPr/>
        </p:nvSpPr>
        <p:spPr>
          <a:xfrm rot="19103596">
            <a:off x="2007958" y="4567084"/>
            <a:ext cx="1428728" cy="1316223"/>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30609"/>
                </a:solidFill>
              </a:rPr>
              <a:t>1.3.4</a:t>
            </a:r>
            <a:br>
              <a:rPr lang="en-US" sz="1200" b="1" dirty="0">
                <a:solidFill>
                  <a:srgbClr val="030609"/>
                </a:solidFill>
              </a:rPr>
            </a:br>
            <a:r>
              <a:rPr lang="en-US" sz="1200" b="1" dirty="0">
                <a:solidFill>
                  <a:srgbClr val="030609"/>
                </a:solidFill>
              </a:rPr>
              <a:t>Starts on day 21</a:t>
            </a:r>
          </a:p>
        </p:txBody>
      </p:sp>
    </p:spTree>
    <p:custDataLst>
      <p:tags r:id="rId1"/>
    </p:custDataLst>
    <p:extLst>
      <p:ext uri="{BB962C8B-B14F-4D97-AF65-F5344CB8AC3E}">
        <p14:creationId xmlns:p14="http://schemas.microsoft.com/office/powerpoint/2010/main" val="38645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Earlier if you noticed when we conducted our resource plan that we were out of tire tubes then you might have managed your resources differently.</a:t>
            </a:r>
          </a:p>
          <a:p>
            <a:pPr marL="114300" indent="0" algn="just">
              <a:spcBef>
                <a:spcPts val="1200"/>
              </a:spcBef>
              <a:buClrTx/>
              <a:buNone/>
            </a:pPr>
            <a:r>
              <a:rPr lang="en-US" altLang="ja-JP" sz="2000" dirty="0">
                <a:ea typeface="MS Mincho" pitchFamily="49" charset="-128"/>
              </a:rPr>
              <a:t>Let’s assume the tubes take 21 days to receive from the supplier. Below is the adjustment to our Gantt chart.  Notice that the project timeline is pushed out by 8 days, finishing on day 31 instead of day 23.</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88" y="2804160"/>
            <a:ext cx="7093012" cy="374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47385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1"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Program Evaluation &amp; Review Technique (PERT):</a:t>
            </a:r>
            <a:r>
              <a:rPr lang="en-US" dirty="0"/>
              <a:t> is a method of evaluation that can be applied to time or cost.</a:t>
            </a:r>
          </a:p>
          <a:p>
            <a:pPr algn="just">
              <a:buClrTx/>
            </a:pPr>
            <a:r>
              <a:rPr lang="en-US" dirty="0"/>
              <a:t>PERT provides a weighted assessment of time or cost</a:t>
            </a:r>
          </a:p>
          <a:p>
            <a:pPr algn="just">
              <a:buClrTx/>
            </a:pPr>
            <a:r>
              <a:rPr lang="en-US" dirty="0"/>
              <a:t>PERT uses 3 parameters for estimation:</a:t>
            </a:r>
          </a:p>
          <a:p>
            <a:pPr lvl="1" algn="just">
              <a:buClrTx/>
            </a:pPr>
            <a:r>
              <a:rPr lang="en-US" dirty="0"/>
              <a:t>Optimistic or Best Case Scenario represented by ‘O’.</a:t>
            </a:r>
          </a:p>
          <a:p>
            <a:pPr lvl="1" algn="just">
              <a:buClrTx/>
            </a:pPr>
            <a:r>
              <a:rPr lang="en-US" dirty="0"/>
              <a:t>Pessimistic or Worst Case Scenario represented by ‘P’.</a:t>
            </a:r>
          </a:p>
          <a:p>
            <a:pPr lvl="1" algn="just">
              <a:buClrTx/>
            </a:pPr>
            <a:r>
              <a:rPr lang="en-US" dirty="0"/>
              <a:t>Most Likely Scenario represented by ‘ML’.</a:t>
            </a:r>
          </a:p>
          <a:p>
            <a:pPr algn="just">
              <a:buClrTx/>
            </a:pPr>
            <a:r>
              <a:rPr lang="en-US" dirty="0"/>
              <a:t>PERT Equation:</a:t>
            </a:r>
          </a:p>
          <a:p>
            <a:pPr algn="just">
              <a:buClrTx/>
            </a:pPr>
            <a:endParaRPr lang="en-US" dirty="0"/>
          </a:p>
          <a:p>
            <a:pPr algn="just">
              <a:buClrTx/>
            </a:pPr>
            <a:endParaRPr lang="en-US" dirty="0"/>
          </a:p>
          <a:p>
            <a:pPr lvl="1" algn="just">
              <a:buClrTx/>
            </a:pPr>
            <a:r>
              <a:rPr lang="en-US" dirty="0"/>
              <a:t>The PERT equation provides for heavier weighting of the most likely scenario but also considers the best and worst cases. In the event that a best or worst case scenario is an extreme situation, the PERT will account for it in a weighted manner. </a:t>
            </a:r>
          </a:p>
          <a:p>
            <a:pPr marL="411480" lvl="1" indent="0" algn="just">
              <a:buClrTx/>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211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43200" y="4267201"/>
            <a:ext cx="5867400" cy="584775"/>
          </a:xfrm>
          <a:prstGeom prst="rect">
            <a:avLst/>
          </a:prstGeom>
          <a:noFill/>
        </p:spPr>
        <p:txBody>
          <a:bodyPr wrap="square" rtlCol="0">
            <a:spAutoFit/>
          </a:bodyPr>
          <a:lstStyle/>
          <a:p>
            <a:pPr algn="ctr"/>
            <a:r>
              <a:rPr lang="en-US" sz="3200" dirty="0"/>
              <a:t>(O + (4*ML) + P) / 6</a:t>
            </a:r>
          </a:p>
        </p:txBody>
      </p:sp>
    </p:spTree>
    <p:custDataLst>
      <p:tags r:id="rId1"/>
    </p:custDataLst>
    <p:extLst>
      <p:ext uri="{BB962C8B-B14F-4D97-AF65-F5344CB8AC3E}">
        <p14:creationId xmlns:p14="http://schemas.microsoft.com/office/powerpoint/2010/main" val="16241596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Let’s apply the PERT formula to our estimates of receiving our needed tire tubes from the supplier and then change our schedule based on the result.</a:t>
            </a:r>
          </a:p>
          <a:p>
            <a:pPr algn="just">
              <a:buClrTx/>
            </a:pPr>
            <a:r>
              <a:rPr lang="en-US" altLang="ja-JP" sz="2200" dirty="0">
                <a:ea typeface="MS Mincho" pitchFamily="49" charset="-128"/>
              </a:rPr>
              <a:t>Your experience with this supplier tells you that they typically over estimate the time required to deliver. Therefore, their 21 day lead time on the tubes should be considered a “worst case scenario”.</a:t>
            </a:r>
          </a:p>
          <a:p>
            <a:pPr algn="just">
              <a:buClrTx/>
            </a:pPr>
            <a:r>
              <a:rPr lang="en-US" altLang="ja-JP" sz="2200" dirty="0">
                <a:ea typeface="MS Mincho" pitchFamily="49" charset="-128"/>
              </a:rPr>
              <a:t>Procurement has indicated that tubes have arrived in as few as 6 days from this supplier. So, your best case scenario is 6 days.</a:t>
            </a:r>
          </a:p>
          <a:p>
            <a:pPr algn="just">
              <a:buClrTx/>
            </a:pPr>
            <a:r>
              <a:rPr lang="en-US" altLang="ja-JP" sz="2200" dirty="0">
                <a:ea typeface="MS Mincho" pitchFamily="49" charset="-128"/>
              </a:rPr>
              <a:t>The most likely scenario you decide will be the median of this suppliers delivery time which is 10 days.</a:t>
            </a:r>
          </a:p>
          <a:p>
            <a:pPr algn="just">
              <a:buClrTx/>
            </a:pPr>
            <a:r>
              <a:rPr lang="en-US" altLang="ja-JP" sz="2200" dirty="0">
                <a:ea typeface="MS Mincho" pitchFamily="49" charset="-128"/>
              </a:rPr>
              <a:t>Therefore:  </a:t>
            </a:r>
          </a:p>
        </p:txBody>
      </p:sp>
      <p:sp>
        <p:nvSpPr>
          <p:cNvPr id="8" name="Slide Number Placeholder 7"/>
          <p:cNvSpPr>
            <a:spLocks noGrp="1"/>
          </p:cNvSpPr>
          <p:nvPr>
            <p:ph type="sldNum" sz="quarter" idx="4"/>
          </p:nvPr>
        </p:nvSpPr>
        <p:spPr/>
        <p:txBody>
          <a:bodyPr/>
          <a:lstStyle/>
          <a:p>
            <a:fld id="{28B83BC3-069B-46AF-A4E6-C99928E1A4FA}" type="slidenum">
              <a:rPr lang="en-US" smtClean="0"/>
              <a:pPr/>
              <a:t>212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82824" y="4921984"/>
            <a:ext cx="5867400" cy="1631216"/>
          </a:xfrm>
          <a:prstGeom prst="rect">
            <a:avLst/>
          </a:prstGeom>
          <a:noFill/>
        </p:spPr>
        <p:txBody>
          <a:bodyPr wrap="square" rtlCol="0">
            <a:spAutoFit/>
          </a:bodyPr>
          <a:lstStyle/>
          <a:p>
            <a:pPr algn="ctr"/>
            <a:r>
              <a:rPr lang="en-US" sz="2800" b="1" dirty="0"/>
              <a:t>(O + (4*ML) + P) / 6</a:t>
            </a:r>
            <a:endParaRPr lang="en-US" sz="2400" b="1" dirty="0"/>
          </a:p>
          <a:p>
            <a:pPr algn="ctr"/>
            <a:r>
              <a:rPr lang="en-US" sz="2400" dirty="0"/>
              <a:t>(6 + (4*10) + 21) / 6</a:t>
            </a:r>
            <a:br>
              <a:rPr lang="en-US" sz="2400" dirty="0"/>
            </a:br>
            <a:r>
              <a:rPr lang="en-US" sz="2400" dirty="0"/>
              <a:t>(6 + 40 + 21) / 6</a:t>
            </a:r>
            <a:br>
              <a:rPr lang="en-US" sz="2400" dirty="0"/>
            </a:br>
            <a:r>
              <a:rPr lang="en-US" sz="2400" dirty="0"/>
              <a:t>67 / 6 = 11</a:t>
            </a:r>
          </a:p>
        </p:txBody>
      </p:sp>
    </p:spTree>
    <p:custDataLst>
      <p:tags r:id="rId1"/>
    </p:custDataLst>
    <p:extLst>
      <p:ext uri="{BB962C8B-B14F-4D97-AF65-F5344CB8AC3E}">
        <p14:creationId xmlns:p14="http://schemas.microsoft.com/office/powerpoint/2010/main" val="66104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Using 11 days in your project plan instead of 21 gives you a more confident estimate of time and actually removes tire tubes as the primary detracting critical path item. </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5773376" cy="3474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71860"/>
            <a:ext cx="3657600" cy="230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05197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1" y="2819400"/>
            <a:ext cx="5397500" cy="3581400"/>
          </a:xfrm>
          <a:prstGeom prst="rect">
            <a:avLst/>
          </a:prstGeom>
        </p:spPr>
      </p:pic>
    </p:spTree>
    <p:custDataLst>
      <p:tags r:id="rId1"/>
    </p:custDataLst>
    <p:extLst>
      <p:ext uri="{BB962C8B-B14F-4D97-AF65-F5344CB8AC3E}">
        <p14:creationId xmlns:p14="http://schemas.microsoft.com/office/powerpoint/2010/main" val="325556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76" y="3352800"/>
            <a:ext cx="3132648"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4640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7411"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altLang="ja-JP" dirty="0">
                <a:ea typeface="MS Mincho" pitchFamily="49" charset="-128"/>
              </a:rPr>
              <a:t>Initiate mitigation and contingency plans</a:t>
            </a:r>
          </a:p>
          <a:p>
            <a:pPr>
              <a:lnSpc>
                <a:spcPct val="90000"/>
              </a:lnSpc>
            </a:pPr>
            <a:r>
              <a:rPr lang="en-US" altLang="ja-JP" dirty="0">
                <a:ea typeface="MS Mincho" pitchFamily="49" charset="-128"/>
              </a:rPr>
              <a:t>Review risks on a periodic basis</a:t>
            </a:r>
          </a:p>
          <a:p>
            <a:pPr>
              <a:lnSpc>
                <a:spcPct val="90000"/>
              </a:lnSpc>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315200" y="3959669"/>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56590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92500" lnSpcReduction="20000"/>
          </a:bodyPr>
          <a:lstStyle/>
          <a:p>
            <a:pPr marL="342900" lvl="2">
              <a:lnSpc>
                <a:spcPct val="90000"/>
              </a:lnSpc>
              <a:spcAft>
                <a:spcPts val="1200"/>
              </a:spcAft>
              <a:buClrTx/>
            </a:pPr>
            <a:r>
              <a:rPr lang="en-IN" sz="2400" dirty="0"/>
              <a:t>Project planning tools are very useful to organize and communicate project plans, status, and projections.</a:t>
            </a:r>
          </a:p>
          <a:p>
            <a:pPr marL="342900" lvl="2">
              <a:lnSpc>
                <a:spcPct val="90000"/>
              </a:lnSpc>
              <a:spcAft>
                <a:spcPts val="1200"/>
              </a:spcAft>
              <a:buClrTx/>
            </a:pPr>
            <a:r>
              <a:rPr lang="en-IN" sz="2400" dirty="0"/>
              <a:t>They help link tasks and sub-tasks or other work elements to get a whole view of what needs to be accomplished.</a:t>
            </a:r>
          </a:p>
          <a:p>
            <a:pPr marL="342900" lvl="2">
              <a:lnSpc>
                <a:spcPct val="90000"/>
              </a:lnSpc>
              <a:spcAft>
                <a:spcPts val="1200"/>
              </a:spcAft>
              <a:buClrTx/>
            </a:pPr>
            <a:r>
              <a:rPr lang="en-IN" sz="2400" dirty="0"/>
              <a:t>They allow a more objective comparison of alternative solutions and provide consistent coverage of responsibilities.</a:t>
            </a:r>
            <a:endParaRPr lang="en-IN" altLang="zh-HK" sz="2400" dirty="0">
              <a:ea typeface="PMingLiU" pitchFamily="18" charset="-120"/>
            </a:endParaRPr>
          </a:p>
          <a:p>
            <a:pPr marL="342900" lvl="2">
              <a:lnSpc>
                <a:spcPct val="90000"/>
              </a:lnSpc>
              <a:spcAft>
                <a:spcPts val="1200"/>
              </a:spcAft>
              <a:buClrTx/>
            </a:pPr>
            <a:r>
              <a:rPr lang="en-IN" altLang="zh-HK" sz="2400" dirty="0">
                <a:ea typeface="PMingLiU" pitchFamily="18" charset="-120"/>
              </a:rPr>
              <a:t>They allow for effective scope control and change management.</a:t>
            </a:r>
            <a:endParaRPr lang="en-US" altLang="zh-HK" sz="2400" dirty="0">
              <a:ea typeface="PMingLiU" pitchFamily="18" charset="-120"/>
            </a:endParaRPr>
          </a:p>
          <a:p>
            <a:pPr marL="342900" lvl="2">
              <a:lnSpc>
                <a:spcPct val="90000"/>
              </a:lnSpc>
              <a:spcAft>
                <a:spcPts val="1200"/>
              </a:spcAft>
              <a:buClrTx/>
            </a:pPr>
            <a:r>
              <a:rPr lang="en-US" altLang="zh-HK" sz="2400" dirty="0">
                <a:ea typeface="PMingLiU" pitchFamily="18" charset="-120"/>
              </a:rPr>
              <a:t>They facilitate effective communication with all project participants and stakeholders.</a:t>
            </a:r>
            <a:endParaRPr lang="en-IN" sz="2400" dirty="0"/>
          </a:p>
          <a:p>
            <a:pPr marL="342900" lvl="2">
              <a:lnSpc>
                <a:spcPct val="90000"/>
              </a:lnSpc>
              <a:spcAft>
                <a:spcPts val="1200"/>
              </a:spcAft>
              <a:buClrTx/>
            </a:pPr>
            <a:r>
              <a:rPr lang="en-IN" sz="2400" dirty="0"/>
              <a:t>They help define management reviews.</a:t>
            </a:r>
            <a:endParaRPr lang="en-US" sz="2400" dirty="0"/>
          </a:p>
          <a:p>
            <a:pPr marL="342900" lvl="2">
              <a:lnSpc>
                <a:spcPct val="90000"/>
              </a:lnSpc>
              <a:spcAft>
                <a:spcPts val="1200"/>
              </a:spcAft>
              <a:buClrTx/>
            </a:pPr>
            <a:r>
              <a:rPr lang="en-US" sz="2400" dirty="0"/>
              <a:t>They act as an effective monitoring mechanism for the project.</a:t>
            </a:r>
            <a:endParaRPr lang="en-IN" sz="2400" dirty="0"/>
          </a:p>
          <a:p>
            <a:pPr marL="342900" lvl="2">
              <a:lnSpc>
                <a:spcPct val="90000"/>
              </a:lnSpc>
              <a:spcAft>
                <a:spcPts val="1200"/>
              </a:spcAft>
              <a:buClrTx/>
            </a:pPr>
            <a:r>
              <a:rPr lang="en-IN" sz="2400" dirty="0"/>
              <a:t>They establish project baselines for progress reviews and control points.</a:t>
            </a:r>
            <a:endParaRPr lang="en-IN" sz="2400" b="1" dirty="0"/>
          </a:p>
          <a:p>
            <a:pPr marL="342900" lvl="2">
              <a:lnSpc>
                <a:spcPct val="90000"/>
              </a:lnSpc>
              <a:buClrTx/>
            </a:pPr>
            <a:endParaRPr lang="en-US" altLang="zh-HK" dirty="0">
              <a:ea typeface="PMingLiU" pitchFamily="18" charset="-120"/>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28789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114300" indent="0">
              <a:buNone/>
            </a:pPr>
            <a:r>
              <a:rPr lang="en-US" sz="1600" dirty="0">
                <a:solidFill>
                  <a:schemeClr val="bg2">
                    <a:lumMod val="50000"/>
                  </a:schemeClr>
                </a:solidFill>
              </a:rPr>
              <a:t>   1.1.5 Roles and Responsibilities</a:t>
            </a:r>
          </a:p>
          <a:p>
            <a:pPr marL="114300" indent="0">
              <a:buNone/>
            </a:pPr>
            <a:endParaRPr lang="en-US" sz="1600" b="1" u="sng" dirty="0">
              <a:solidFill>
                <a:srgbClr val="182835"/>
              </a:solidFill>
            </a:endParaRPr>
          </a:p>
          <a:p>
            <a:pPr marL="114300" indent="0">
              <a:buNone/>
            </a:pPr>
            <a:r>
              <a:rPr lang="en-US" sz="1600" b="1" dirty="0">
                <a:solidFill>
                  <a:schemeClr val="bg2">
                    <a:lumMod val="50000"/>
                  </a:schemeClr>
                </a:solidFill>
              </a:rPr>
              <a:t>1.2 Six Sigma Fundamentals</a:t>
            </a:r>
          </a:p>
          <a:p>
            <a:pPr marL="114300" indent="0">
              <a:buNone/>
            </a:pPr>
            <a:r>
              <a:rPr lang="en-US" sz="1600" dirty="0">
                <a:solidFill>
                  <a:schemeClr val="bg2">
                    <a:lumMod val="50000"/>
                  </a:schemeClr>
                </a:solidFill>
              </a:rPr>
              <a:t>   1.2.1 Defining a Process</a:t>
            </a:r>
            <a:br>
              <a:rPr lang="en-US" sz="1600" dirty="0">
                <a:solidFill>
                  <a:schemeClr val="bg2">
                    <a:lumMod val="50000"/>
                  </a:schemeClr>
                </a:solidFill>
              </a:rPr>
            </a:br>
            <a:r>
              <a:rPr lang="en-US" sz="1600" dirty="0">
                <a:solidFill>
                  <a:schemeClr val="bg2">
                    <a:lumMod val="50000"/>
                  </a:schemeClr>
                </a:solidFill>
              </a:rPr>
              <a:t>   1.2.2 VOC and CTQs</a:t>
            </a:r>
          </a:p>
          <a:p>
            <a:pPr marL="114300" indent="0">
              <a:buNone/>
            </a:pPr>
            <a:r>
              <a:rPr lang="en-US" sz="1600" dirty="0">
                <a:solidFill>
                  <a:schemeClr val="bg2">
                    <a:lumMod val="50000"/>
                  </a:schemeClr>
                </a:solidFill>
              </a:rPr>
              <a:t>   1.2.3 QFD</a:t>
            </a:r>
          </a:p>
          <a:p>
            <a:pPr marL="114300" indent="0">
              <a:buNone/>
            </a:pPr>
            <a:r>
              <a:rPr lang="en-US" sz="1600" dirty="0">
                <a:solidFill>
                  <a:schemeClr val="bg2">
                    <a:lumMod val="50000"/>
                  </a:schemeClr>
                </a:solidFill>
              </a:rPr>
              <a:t>   1.2.4 Cost of Poor Quality (COPQ)</a:t>
            </a:r>
          </a:p>
          <a:p>
            <a:pPr marL="114300" indent="0">
              <a:buNone/>
            </a:pPr>
            <a:r>
              <a:rPr lang="en-US" sz="1600" dirty="0">
                <a:solidFill>
                  <a:schemeClr val="bg2">
                    <a:lumMod val="50000"/>
                  </a:schemeClr>
                </a:solidFill>
              </a:rPr>
              <a:t>   1.2.5 Pareto Analysis (80:20 rule)</a:t>
            </a:r>
          </a:p>
          <a:p>
            <a:pPr marL="114300" indent="0">
              <a:buNone/>
            </a:pPr>
            <a:endParaRPr lang="en-US" sz="1600" b="1" dirty="0">
              <a:solidFill>
                <a:schemeClr val="bg2">
                  <a:lumMod val="50000"/>
                </a:schemeClr>
              </a:solidFill>
            </a:endParaRP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rgbClr val="292929"/>
                </a:solidFill>
              </a:rPr>
              <a:t>1.4 Lean Fundamentals</a:t>
            </a:r>
          </a:p>
          <a:p>
            <a:pPr marL="114300" indent="0">
              <a:buNone/>
            </a:pPr>
            <a:r>
              <a:rPr lang="en-US" sz="1600" b="1" dirty="0">
                <a:solidFill>
                  <a:srgbClr val="292929"/>
                </a:solidFill>
              </a:rPr>
              <a:t> </a:t>
            </a:r>
            <a:r>
              <a:rPr lang="en-US" sz="1600" dirty="0">
                <a:solidFill>
                  <a:srgbClr val="292929"/>
                </a:solidFill>
              </a:rPr>
              <a:t>   1.4.1 Lean and Six Sigma</a:t>
            </a:r>
          </a:p>
          <a:p>
            <a:pPr marL="114300" indent="0">
              <a:buNone/>
            </a:pPr>
            <a:r>
              <a:rPr lang="en-US" sz="1600" dirty="0">
                <a:solidFill>
                  <a:srgbClr val="292929"/>
                </a:solidFill>
              </a:rPr>
              <a:t>    1.4.2 History of Lean</a:t>
            </a:r>
          </a:p>
          <a:p>
            <a:pPr marL="114300" indent="0">
              <a:buNone/>
            </a:pPr>
            <a:r>
              <a:rPr lang="en-US" sz="1600" dirty="0">
                <a:solidFill>
                  <a:srgbClr val="292929"/>
                </a:solidFill>
              </a:rPr>
              <a:t>    1.4.3 The Seven Deadly </a:t>
            </a:r>
            <a:r>
              <a:rPr lang="en-US" sz="1600" dirty="0" err="1">
                <a:solidFill>
                  <a:srgbClr val="292929"/>
                </a:solidFill>
              </a:rPr>
              <a:t>Muda</a:t>
            </a:r>
            <a:endParaRPr lang="en-US" sz="1600" dirty="0">
              <a:solidFill>
                <a:srgbClr val="292929"/>
              </a:solidFill>
            </a:endParaRPr>
          </a:p>
          <a:p>
            <a:pPr marL="114300" indent="0">
              <a:buNone/>
            </a:pPr>
            <a:r>
              <a:rPr lang="en-US" sz="1600" dirty="0">
                <a:solidFill>
                  <a:srgbClr val="292929"/>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9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7" name="Slide Number Placeholder 6"/>
          <p:cNvSpPr>
            <a:spLocks noGrp="1"/>
          </p:cNvSpPr>
          <p:nvPr>
            <p:ph type="sldNum" sz="quarter" idx="4"/>
          </p:nvPr>
        </p:nvSpPr>
        <p:spPr/>
        <p:txBody>
          <a:bodyPr/>
          <a:lstStyle/>
          <a:p>
            <a:fld id="{28B83BC3-069B-46AF-A4E6-C99928E1A4FA}" type="slidenum">
              <a:rPr lang="en-US" smtClean="0"/>
              <a:pPr/>
              <a:t>22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4290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222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9050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609600" y="1143000"/>
            <a:ext cx="65151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7035800" y="1167824"/>
            <a:ext cx="3733800" cy="5194876"/>
            <a:chOff x="1600200" y="1295400"/>
            <a:chExt cx="3733800" cy="5194876"/>
          </a:xfrm>
        </p:grpSpPr>
        <p:graphicFrame>
          <p:nvGraphicFramePr>
            <p:cNvPr id="7" name="Diagram 6"/>
            <p:cNvGraphicFramePr/>
            <p:nvPr>
              <p:extLst>
                <p:ext uri="{D42A27DB-BD31-4B8C-83A1-F6EECF244321}">
                  <p14:modId xmlns:p14="http://schemas.microsoft.com/office/powerpoint/2010/main" val="3373726769"/>
                </p:ext>
              </p:extLst>
            </p:nvPr>
          </p:nvGraphicFramePr>
          <p:xfrm>
            <a:off x="16002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35052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3181350" y="3981450"/>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1752600" y="5905501"/>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grpSp>
    </p:spTree>
    <p:custDataLst>
      <p:tags r:id="rId1"/>
    </p:custDataLst>
    <p:extLst>
      <p:ext uri="{BB962C8B-B14F-4D97-AF65-F5344CB8AC3E}">
        <p14:creationId xmlns:p14="http://schemas.microsoft.com/office/powerpoint/2010/main" val="38986532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371600"/>
            <a:ext cx="9525000" cy="49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p:txBody>
          <a:bodyPr/>
          <a:lstStyle/>
          <a:p>
            <a:fld id="{28B83BC3-069B-46AF-A4E6-C99928E1A4FA}" type="slidenum">
              <a:rPr lang="en-US" smtClean="0"/>
              <a:pPr/>
              <a:t>225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229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7" name="Content Placeholder 6"/>
          <p:cNvSpPr>
            <a:spLocks noGrp="1"/>
          </p:cNvSpPr>
          <p:nvPr>
            <p:ph idx="1"/>
          </p:nvPr>
        </p:nvSpPr>
        <p:spPr/>
        <p:txBody>
          <a:bodyPr/>
          <a:lstStyle/>
          <a:p>
            <a:endParaRPr lang="en-US" dirty="0"/>
          </a:p>
          <a:p>
            <a:r>
              <a:rPr lang="en-US" dirty="0"/>
              <a:t>Defects or defectives are an obvious waste for any working environment or production system.</a:t>
            </a:r>
          </a:p>
          <a:p>
            <a:endParaRPr lang="en-US" dirty="0"/>
          </a:p>
          <a:p>
            <a:r>
              <a:rPr lang="en-US" dirty="0"/>
              <a:t>Defects require rework during production and/or after the product is returned from an unhappy customer.</a:t>
            </a:r>
          </a:p>
          <a:p>
            <a:endParaRPr lang="en-US" sz="1800" dirty="0"/>
          </a:p>
          <a:p>
            <a:r>
              <a:rPr lang="en-US" dirty="0"/>
              <a:t>Some defects are difficult to solve and they create “workarounds” and hidden factories.</a:t>
            </a:r>
          </a:p>
          <a:p>
            <a:endParaRPr lang="en-US" sz="1800" dirty="0"/>
          </a:p>
          <a:p>
            <a:r>
              <a:rPr lang="en-US" dirty="0"/>
              <a:t>Eliminating defects is a sure way to improve product quality, customer satisfaction, and production costs.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600" y="1143000"/>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7" name="Content Placeholder 6"/>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752600"/>
            <a:ext cx="3581400" cy="28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7482"/>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40" y="12954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3784600" y="1143000"/>
            <a:ext cx="7188200" cy="5486400"/>
          </a:xfrm>
        </p:spPr>
        <p:txBody>
          <a:bodyPr>
            <a:normAutofit/>
          </a:bodyPr>
          <a:lstStyle/>
          <a:p>
            <a:r>
              <a:rPr lang="en-US" b="1" dirty="0"/>
              <a:t>Motion</a:t>
            </a:r>
            <a:r>
              <a:rPr lang="en-US" dirty="0"/>
              <a:t>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9812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228600" defTabSz="977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1759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0175098"/>
              </p:ext>
            </p:extLst>
          </p:nvPr>
        </p:nvGraphicFramePr>
        <p:xfrm>
          <a:off x="1981200" y="1143000"/>
          <a:ext cx="7620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239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fontScale="92500" lnSpcReduction="2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a:xfrm>
            <a:off x="685800" y="1143000"/>
            <a:ext cx="9448800" cy="5486400"/>
          </a:xfrm>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810000" y="1394012"/>
            <a:ext cx="72136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090928"/>
            <a:ext cx="2438400" cy="2633472"/>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114801" y="1447800"/>
            <a:ext cx="70104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t>Label each needed item.</a:t>
            </a:r>
          </a:p>
          <a:p>
            <a:r>
              <a:rPr lang="en-US" dirty="0"/>
              <a:t>Store items at their best locations so that the workers can find them easily whenever they needed any item.</a:t>
            </a:r>
          </a:p>
          <a:p>
            <a:r>
              <a:rPr lang="en-US" dirty="0"/>
              <a:t>Reduce the motion and time required to locate and obtain any item whenever it is needed. </a:t>
            </a:r>
          </a:p>
          <a:p>
            <a:r>
              <a:rPr lang="en-US" dirty="0"/>
              <a:t>Promote an efficient work flow path.</a:t>
            </a:r>
          </a:p>
          <a:p>
            <a:r>
              <a:rPr lang="en-US" dirty="0"/>
              <a:t>Use visual aids like the tool board image on this page.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074" y="1905000"/>
            <a:ext cx="2767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4038600" y="1344706"/>
            <a:ext cx="72390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75" y="28956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085897" y="1394013"/>
            <a:ext cx="6174391" cy="5029200"/>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1066800" y="1447800"/>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2.0 Measure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1664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6056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73874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15725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254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224055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255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6671122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256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6203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1: Identify and define the effect/event being analyzed.</a:t>
            </a:r>
          </a:p>
          <a:p>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01861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258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018768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2: Brainstorm the potential causes or factors of the effect/event occurring.</a:t>
            </a:r>
          </a:p>
          <a:p>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07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229502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3: Identify the main categories of causes and group the potential causes accordingly.</a:t>
            </a:r>
          </a:p>
          <a:p>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569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518686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067695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85346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9749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131660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89648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20" name="Slide Number Placeholder 19"/>
          <p:cNvSpPr>
            <a:spLocks noGrp="1"/>
          </p:cNvSpPr>
          <p:nvPr>
            <p:ph type="sldNum" sz="quarter" idx="4"/>
          </p:nvPr>
        </p:nvSpPr>
        <p:spPr/>
        <p:txBody>
          <a:bodyPr/>
          <a:lstStyle/>
          <a:p>
            <a:fld id="{28B83BC3-069B-46AF-A4E6-C99928E1A4FA}" type="slidenum">
              <a:rPr lang="en-US" smtClean="0"/>
              <a:pPr/>
              <a:t>268</a:t>
            </a:fld>
            <a:endParaRPr lang="en-US" dirty="0"/>
          </a:p>
        </p:txBody>
      </p:sp>
      <p:sp>
        <p:nvSpPr>
          <p:cNvPr id="19" name="Footer Placeholder 18"/>
          <p:cNvSpPr>
            <a:spLocks noGrp="1"/>
          </p:cNvSpPr>
          <p:nvPr>
            <p:ph type="ftr" sz="quarter" idx="3"/>
          </p:nvPr>
        </p:nvSpPr>
        <p:spPr/>
        <p:txBody>
          <a:bodyPr/>
          <a:lstStyle/>
          <a:p>
            <a:r>
              <a:rPr lang="en-US"/>
              <a:t>© Lean Sigma Corporation</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25044330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437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4" name="Content Placeholder 3"/>
          <p:cNvSpPr>
            <a:spLocks noGrp="1"/>
          </p:cNvSpPr>
          <p:nvPr>
            <p:ph idx="1"/>
          </p:nvPr>
        </p:nvSpPr>
        <p:spPr/>
        <p:txBody>
          <a:bodyPr>
            <a:normAutofit fontScale="92500" lnSpcReduction="10000"/>
          </a:bodyPr>
          <a:lstStyle/>
          <a:p>
            <a:r>
              <a:rPr lang="en-US" dirty="0"/>
              <a:t>Step 4: Analyze the cause and effect (C&amp;E) diagram. </a:t>
            </a:r>
          </a:p>
          <a:p>
            <a:pPr lvl="1"/>
            <a:r>
              <a:rPr lang="en-US" dirty="0"/>
              <a:t>After completing the C&amp;E diagram, the real estate company conducts further research on each potential root cause.</a:t>
            </a:r>
          </a:p>
          <a:p>
            <a:pPr lvl="1"/>
            <a:r>
              <a:rPr lang="en-US"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r>
              <a:rPr lang="en-US" sz="2200" dirty="0"/>
              <a:t>Next, the real estate company needs to collect and analyze the data to check whether root causes identified in the C&amp;E diagram are statistically the causes of the high energy costs.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270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84154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952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62027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914400" y="1676400"/>
            <a:ext cx="9595556" cy="3657600"/>
          </a:xfrm>
          <a:prstGeom prst="rect">
            <a:avLst/>
          </a:prstGeom>
        </p:spPr>
      </p:pic>
    </p:spTree>
    <p:custDataLst>
      <p:tags r:id="rId1"/>
    </p:custDataLst>
    <p:extLst>
      <p:ext uri="{BB962C8B-B14F-4D97-AF65-F5344CB8AC3E}">
        <p14:creationId xmlns:p14="http://schemas.microsoft.com/office/powerpoint/2010/main" val="20160295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a:xfrm>
            <a:off x="381000" y="1143000"/>
            <a:ext cx="10769600" cy="5486400"/>
          </a:xfrm>
        </p:spPr>
        <p:txBody>
          <a:bodyPr>
            <a:normAutofit/>
          </a:bodyPr>
          <a:lstStyle/>
          <a:p>
            <a:pPr marL="571500" indent="-457200">
              <a:buFont typeface="+mj-lt"/>
              <a:buAutoNum type="arabicPeriod"/>
            </a:pPr>
            <a:r>
              <a:rPr lang="en-US" sz="2000" dirty="0"/>
              <a:t>Across the top enter your output measures. These are the Y’s that are important to your project.</a:t>
            </a:r>
          </a:p>
          <a:p>
            <a:pPr marL="571500" indent="-457200">
              <a:buFont typeface="+mj-lt"/>
              <a:buAutoNum type="arabicPeriod"/>
            </a:pPr>
            <a:endParaRPr lang="en-US" sz="2000" dirty="0"/>
          </a:p>
          <a:p>
            <a:pPr marL="571500" indent="-457200">
              <a:buFont typeface="+mj-lt"/>
              <a:buAutoNum type="arabicPeriod"/>
            </a:pPr>
            <a:r>
              <a:rPr lang="en-US" sz="2000" dirty="0"/>
              <a:t>Next, give each Y a weight. Use a 1–10 scale, 1 being least important and 10 most important.</a:t>
            </a:r>
          </a:p>
          <a:p>
            <a:pPr marL="571500" indent="-457200">
              <a:buFont typeface="+mj-lt"/>
              <a:buAutoNum type="arabicPeriod"/>
            </a:pPr>
            <a:endParaRPr lang="en-US" sz="2000" dirty="0"/>
          </a:p>
          <a:p>
            <a:pPr marL="571500" indent="-457200">
              <a:buFont typeface="+mj-lt"/>
              <a:buAutoNum type="arabicPeriod"/>
            </a:pPr>
            <a:r>
              <a:rPr lang="en-US" sz="2000" dirty="0"/>
              <a:t>Below, in the leftmost column, enter all the variables you identified with your cause and effect diagram.</a:t>
            </a:r>
          </a:p>
          <a:p>
            <a:pPr marL="571500" indent="-457200">
              <a:buFont typeface="+mj-lt"/>
              <a:buAutoNum type="arabicPeriod"/>
            </a:pPr>
            <a:endParaRPr lang="en-US" sz="2000" dirty="0"/>
          </a:p>
          <a:p>
            <a:pPr marL="571500" indent="-457200">
              <a:buFont typeface="+mj-lt"/>
              <a:buAutoNum type="arabicPeriod"/>
            </a:pPr>
            <a:r>
              <a:rPr lang="en-US" sz="20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000" dirty="0"/>
          </a:p>
          <a:p>
            <a:pPr marL="571500" indent="-457200">
              <a:buFont typeface="+mj-lt"/>
              <a:buAutoNum type="arabicPeriod"/>
            </a:pPr>
            <a:r>
              <a:rPr lang="en-US" sz="2000" dirty="0"/>
              <a:t>Lastly, sort the “Score” column to order the most important X’s first.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45433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1574800" y="1344751"/>
            <a:ext cx="8229600" cy="5348149"/>
          </a:xfrm>
          <a:prstGeom prst="rect">
            <a:avLst/>
          </a:prstGeom>
          <a:ln>
            <a:noFill/>
          </a:ln>
        </p:spPr>
      </p:pic>
    </p:spTree>
    <p:custDataLst>
      <p:tags r:id="rId1"/>
    </p:custDataLst>
    <p:extLst>
      <p:ext uri="{BB962C8B-B14F-4D97-AF65-F5344CB8AC3E}">
        <p14:creationId xmlns:p14="http://schemas.microsoft.com/office/powerpoint/2010/main" val="9593097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834522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94331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sz="2200" b="1" dirty="0"/>
              <a:t>Process mapping </a:t>
            </a:r>
            <a:r>
              <a:rPr lang="en-US" sz="2200" dirty="0"/>
              <a:t>is an important aspect to begin understanding a process. It provides a visual display of the steps required to produce a good or service.</a:t>
            </a:r>
          </a:p>
          <a:p>
            <a:r>
              <a:rPr lang="en-US" sz="2200" dirty="0"/>
              <a:t>There are various forms of process mapping techniques that are used in the DMAIC methodology. We have already covered three common and useful maps in our “Process Definition” section of the Define phase:</a:t>
            </a:r>
          </a:p>
          <a:p>
            <a:pPr lvl="2"/>
            <a:r>
              <a:rPr lang="en-US" sz="1800" dirty="0"/>
              <a:t>High Level Process Map</a:t>
            </a:r>
          </a:p>
          <a:p>
            <a:pPr lvl="2"/>
            <a:r>
              <a:rPr lang="en-US" sz="1800" dirty="0"/>
              <a:t>Detailed Process Map</a:t>
            </a:r>
          </a:p>
          <a:p>
            <a:pPr lvl="2"/>
            <a:r>
              <a:rPr lang="en-US" sz="1800" dirty="0"/>
              <a:t>Functional Process Map</a:t>
            </a:r>
          </a:p>
          <a:p>
            <a:r>
              <a:rPr lang="en-US" sz="2200" dirty="0"/>
              <a:t>Now we will explore a few other value process mapping techniques:</a:t>
            </a:r>
          </a:p>
          <a:p>
            <a:pPr lvl="2"/>
            <a:r>
              <a:rPr lang="en-US" sz="1800" dirty="0"/>
              <a:t>SIPOC</a:t>
            </a:r>
          </a:p>
          <a:p>
            <a:pPr lvl="2"/>
            <a:r>
              <a:rPr lang="en-US" sz="1800" dirty="0"/>
              <a:t>Value Stream</a:t>
            </a:r>
          </a:p>
          <a:p>
            <a:pPr lvl="2"/>
            <a:r>
              <a:rPr lang="en-US" sz="1800" dirty="0"/>
              <a:t>Spaghetti Diagram</a:t>
            </a:r>
          </a:p>
          <a:p>
            <a:pPr lvl="2"/>
            <a:r>
              <a:rPr lang="en-US" sz="1800" dirty="0"/>
              <a:t>Thought Process Map</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35087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923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7" name="Slide Number Placeholder 6"/>
          <p:cNvSpPr>
            <a:spLocks noGrp="1"/>
          </p:cNvSpPr>
          <p:nvPr>
            <p:ph type="sldNum" sz="quarter" idx="4"/>
          </p:nvPr>
        </p:nvSpPr>
        <p:spPr/>
        <p:txBody>
          <a:bodyPr/>
          <a:lstStyle/>
          <a:p>
            <a:fld id="{28B83BC3-069B-46AF-A4E6-C99928E1A4FA}" type="slidenum">
              <a:rPr lang="en-US" smtClean="0"/>
              <a:pPr/>
              <a:t>28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endParaRPr lang="en-US" b="1" dirty="0">
              <a:solidFill>
                <a:srgbClr val="182835"/>
              </a:solidFill>
            </a:endParaRPr>
          </a:p>
          <a:p>
            <a:r>
              <a:rPr lang="en-US" b="1" dirty="0">
                <a:solidFill>
                  <a:srgbClr val="182835"/>
                </a:solidFill>
              </a:rPr>
              <a:t>I</a:t>
            </a:r>
            <a:r>
              <a:rPr lang="en-US" dirty="0">
                <a:solidFill>
                  <a:srgbClr val="182835"/>
                </a:solidFill>
              </a:rPr>
              <a:t>nput: the raw materials, information, equipment, services, people, environment involved in the process.</a:t>
            </a:r>
          </a:p>
          <a:p>
            <a:endParaRPr lang="en-US" b="1" dirty="0">
              <a:solidFill>
                <a:srgbClr val="182835"/>
              </a:solidFill>
            </a:endParaRP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endParaRPr lang="en-US" b="1" dirty="0">
              <a:solidFill>
                <a:srgbClr val="182835"/>
              </a:solidFill>
            </a:endParaRPr>
          </a:p>
          <a:p>
            <a:r>
              <a:rPr lang="en-US" b="1" dirty="0">
                <a:solidFill>
                  <a:srgbClr val="182835"/>
                </a:solidFill>
              </a:rPr>
              <a:t>O</a:t>
            </a:r>
            <a:r>
              <a:rPr lang="en-US" dirty="0">
                <a:solidFill>
                  <a:srgbClr val="182835"/>
                </a:solidFill>
              </a:rPr>
              <a:t>utput: the services or products delivered to the customers and any other outcomes of the process.</a:t>
            </a:r>
          </a:p>
          <a:p>
            <a:endParaRPr lang="en-US" b="1" dirty="0">
              <a:solidFill>
                <a:srgbClr val="182835"/>
              </a:solidFill>
            </a:endParaRPr>
          </a:p>
          <a:p>
            <a:r>
              <a:rPr lang="en-US" b="1" dirty="0">
                <a:solidFill>
                  <a:srgbClr val="182835"/>
                </a:solidFill>
              </a:rPr>
              <a:t>C</a:t>
            </a:r>
            <a:r>
              <a:rPr lang="en-US" dirty="0">
                <a:solidFill>
                  <a:srgbClr val="182835"/>
                </a:solidFill>
              </a:rPr>
              <a:t>ustomers: the end users or recipients of the services or products.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533418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4485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3729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3811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6" name="Content Placeholder 2"/>
          <p:cNvSpPr>
            <a:spLocks noGrp="1"/>
          </p:cNvSpPr>
          <p:nvPr>
            <p:ph idx="1"/>
          </p:nvPr>
        </p:nvSpPr>
        <p:spPr/>
        <p:txBody>
          <a:bodyPr>
            <a:normAutofit/>
          </a:bodyPr>
          <a:lstStyle/>
          <a:p>
            <a:r>
              <a:rPr lang="en-US" dirty="0"/>
              <a:t>Example of plotting a SIPOC diagram for Mom cooking scrambled eggs for two kids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04802" name="Picture 2"/>
          <p:cNvPicPr>
            <a:picLocks noChangeAspect="1" noChangeArrowheads="1"/>
          </p:cNvPicPr>
          <p:nvPr/>
        </p:nvPicPr>
        <p:blipFill>
          <a:blip r:embed="rId4" cstate="print">
            <a:grayscl/>
          </a:blip>
          <a:srcRect/>
          <a:stretch>
            <a:fillRect/>
          </a:stretch>
        </p:blipFill>
        <p:spPr bwMode="auto">
          <a:xfrm>
            <a:off x="2345268" y="21336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20127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003155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286</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333146971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287</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11665551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288</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18447140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289</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7219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461838"/>
              </p:ext>
            </p:extLst>
          </p:nvPr>
        </p:nvGraphicFramePr>
        <p:xfrm>
          <a:off x="533400" y="1147482"/>
          <a:ext cx="10363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391794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a:xfrm>
            <a:off x="609600" y="1143000"/>
            <a:ext cx="3962400" cy="5486400"/>
          </a:xfrm>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447800"/>
            <a:ext cx="6324600" cy="4876800"/>
          </a:xfrm>
          <a:prstGeom prst="rect">
            <a:avLst/>
          </a:prstGeom>
        </p:spPr>
      </p:pic>
    </p:spTree>
    <p:custDataLst>
      <p:tags r:id="rId1"/>
    </p:custDataLst>
    <p:extLst>
      <p:ext uri="{BB962C8B-B14F-4D97-AF65-F5344CB8AC3E}">
        <p14:creationId xmlns:p14="http://schemas.microsoft.com/office/powerpoint/2010/main" val="32832849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62597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sz="2000" dirty="0"/>
              <a:t>Cycle time</a:t>
            </a:r>
          </a:p>
          <a:p>
            <a:pPr lvl="1"/>
            <a:r>
              <a:rPr lang="en-US" sz="2000" dirty="0"/>
              <a:t>Preparation time</a:t>
            </a:r>
          </a:p>
          <a:p>
            <a:pPr lvl="1"/>
            <a:r>
              <a:rPr lang="en-US" sz="2000" dirty="0"/>
              <a:t>Actual working time</a:t>
            </a:r>
          </a:p>
          <a:p>
            <a:pPr lvl="1"/>
            <a:r>
              <a:rPr lang="en-US" sz="2000" dirty="0"/>
              <a:t>Available time</a:t>
            </a:r>
          </a:p>
          <a:p>
            <a:pPr lvl="1"/>
            <a:r>
              <a:rPr lang="en-US" sz="2000" dirty="0"/>
              <a:t>Scrap rate</a:t>
            </a:r>
          </a:p>
          <a:p>
            <a:pPr lvl="1"/>
            <a:r>
              <a:rPr lang="en-US" sz="2000" dirty="0"/>
              <a:t>Rework rate</a:t>
            </a:r>
          </a:p>
          <a:p>
            <a:pPr lvl="1"/>
            <a:r>
              <a:rPr lang="en-US" sz="2000" dirty="0"/>
              <a:t>Number of operators</a:t>
            </a:r>
            <a:endParaRPr lang="en-US" dirty="0"/>
          </a:p>
          <a:p>
            <a:r>
              <a:rPr lang="en-US" dirty="0"/>
              <a:t>Assess the value stream map of current process, identity and eliminate the waste.</a:t>
            </a:r>
          </a:p>
          <a:p>
            <a:endParaRPr lang="en-US" sz="20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6383187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8622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8521919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296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86" y="1143000"/>
            <a:ext cx="8107627" cy="5638800"/>
          </a:xfrm>
          <a:prstGeom prst="rect">
            <a:avLst/>
          </a:prstGeom>
        </p:spPr>
      </p:pic>
    </p:spTree>
    <p:custDataLst>
      <p:tags r:id="rId1"/>
    </p:custDataLst>
    <p:extLst>
      <p:ext uri="{BB962C8B-B14F-4D97-AF65-F5344CB8AC3E}">
        <p14:creationId xmlns:p14="http://schemas.microsoft.com/office/powerpoint/2010/main" val="39026586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It’s a popular tool often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36129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6903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9" name="Slide Number Placeholder 38"/>
          <p:cNvSpPr>
            <a:spLocks noGrp="1"/>
          </p:cNvSpPr>
          <p:nvPr>
            <p:ph type="sldNum" sz="quarter" idx="4"/>
          </p:nvPr>
        </p:nvSpPr>
        <p:spPr/>
        <p:txBody>
          <a:bodyPr/>
          <a:lstStyle/>
          <a:p>
            <a:fld id="{28B83BC3-069B-46AF-A4E6-C99928E1A4FA}" type="slidenum">
              <a:rPr lang="en-US" smtClean="0"/>
              <a:pPr/>
              <a:t>299</a:t>
            </a:fld>
            <a:endParaRPr lang="en-US" dirty="0"/>
          </a:p>
        </p:txBody>
      </p:sp>
      <p:sp>
        <p:nvSpPr>
          <p:cNvPr id="38" name="Footer Placeholder 37"/>
          <p:cNvSpPr>
            <a:spLocks noGrp="1"/>
          </p:cNvSpPr>
          <p:nvPr>
            <p:ph type="ftr" sz="quarter" idx="3"/>
          </p:nvPr>
        </p:nvSpPr>
        <p:spPr/>
        <p:txBody>
          <a:bodyPr/>
          <a:lstStyle/>
          <a:p>
            <a:r>
              <a:rPr lang="en-US"/>
              <a:t>© Lean Sigma Corporation</a:t>
            </a:r>
            <a:endParaRPr lang="en-US" dirty="0"/>
          </a:p>
        </p:txBody>
      </p:sp>
      <p:sp>
        <p:nvSpPr>
          <p:cNvPr id="37" name="Date Placeholder 36"/>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1262541" y="1625601"/>
            <a:ext cx="8854118" cy="3962399"/>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272842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 Overview of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Autofit/>
          </a:bodyPr>
          <a:lstStyle/>
          <a:p>
            <a:r>
              <a:rPr lang="en-US" dirty="0"/>
              <a:t>The goal of the </a:t>
            </a:r>
            <a:r>
              <a:rPr lang="en-US" b="1" dirty="0"/>
              <a:t>Define</a:t>
            </a:r>
            <a:r>
              <a:rPr lang="en-US" dirty="0"/>
              <a:t> phase is to establish a solid foundation and business case for a Six Sigma project. </a:t>
            </a:r>
          </a:p>
          <a:p>
            <a:endParaRPr lang="en-US" dirty="0"/>
          </a:p>
          <a:p>
            <a:r>
              <a:rPr lang="en-US" dirty="0"/>
              <a:t>Define is arguably the most important aspect of any Six Sigma project.</a:t>
            </a:r>
          </a:p>
          <a:p>
            <a:endParaRPr lang="en-US" dirty="0"/>
          </a:p>
          <a:p>
            <a:r>
              <a:rPr lang="en-US" dirty="0"/>
              <a:t>All successful projects start with a current state challenge or problem that can be articulated in a quantifiable manner. </a:t>
            </a:r>
          </a:p>
          <a:p>
            <a:pPr lvl="1"/>
            <a:r>
              <a:rPr lang="en-US" dirty="0"/>
              <a:t>It is not enough to just know the problem, you must quantify it and also determine the goal. </a:t>
            </a:r>
          </a:p>
          <a:p>
            <a:endParaRPr lang="en-US" sz="2000" dirty="0"/>
          </a:p>
          <a:p>
            <a:r>
              <a:rPr lang="en-US"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8" name="Slide Number Placeholder 7"/>
          <p:cNvSpPr>
            <a:spLocks noGrp="1"/>
          </p:cNvSpPr>
          <p:nvPr>
            <p:ph type="sldNum" sz="quarter" idx="4"/>
          </p:nvPr>
        </p:nvSpPr>
        <p:spPr/>
        <p:txBody>
          <a:bodyPr/>
          <a:lstStyle/>
          <a:p>
            <a:fld id="{28B83BC3-069B-46AF-A4E6-C99928E1A4FA}" type="slidenum">
              <a:rPr lang="en-US" smtClean="0"/>
              <a:pPr/>
              <a:t>300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2431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a:bodyPr>
          <a:lstStyle/>
          <a:p>
            <a:r>
              <a:rPr lang="en-US" sz="2000" dirty="0"/>
              <a:t>The </a:t>
            </a:r>
            <a:r>
              <a:rPr lang="en-US" sz="2000" b="1" dirty="0"/>
              <a:t>FMEA (Failure Modes and Effects Analysis)</a:t>
            </a:r>
            <a:r>
              <a:rPr lang="en-US" sz="2000" dirty="0"/>
              <a:t> is an analysis technique to identify, evaluate, and prioritize a potential deficiency in a process so that the project team can design action plans to reduce the probability of the failure/deficiency occurring.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FMEA is completed in cross-functional brainstorming sessions in which attendees have a good understanding of the entire process or of a segment of it.</a:t>
            </a:r>
          </a:p>
          <a:p>
            <a:endParaRPr lang="en-US" sz="20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dirty="0"/>
              <a:t>Lean Six Sigma Training - MTB</a:t>
            </a:r>
          </a:p>
        </p:txBody>
      </p:sp>
      <p:pic>
        <p:nvPicPr>
          <p:cNvPr id="4" name="Picture 3"/>
          <p:cNvPicPr>
            <a:picLocks noChangeAspect="1"/>
          </p:cNvPicPr>
          <p:nvPr/>
        </p:nvPicPr>
        <p:blipFill>
          <a:blip r:embed="rId4"/>
          <a:stretch>
            <a:fillRect/>
          </a:stretch>
        </p:blipFill>
        <p:spPr>
          <a:xfrm>
            <a:off x="532943" y="2514600"/>
            <a:ext cx="10313314" cy="2115552"/>
          </a:xfrm>
          <a:prstGeom prst="rect">
            <a:avLst/>
          </a:prstGeom>
        </p:spPr>
      </p:pic>
    </p:spTree>
    <p:custDataLst>
      <p:tags r:id="rId1"/>
    </p:custDataLst>
    <p:extLst>
      <p:ext uri="{BB962C8B-B14F-4D97-AF65-F5344CB8AC3E}">
        <p14:creationId xmlns:p14="http://schemas.microsoft.com/office/powerpoint/2010/main" val="16781502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969573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99005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729309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82538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a:xfrm>
            <a:off x="609600" y="1143000"/>
            <a:ext cx="10287000" cy="5486400"/>
          </a:xfrm>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25173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692181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308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160799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309</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1"/>
            <a:ext cx="2933333"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2933333"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5336387"/>
            <a:ext cx="2933333" cy="1140613"/>
          </a:xfrm>
          <a:prstGeom prst="rect">
            <a:avLst/>
          </a:prstGeom>
        </p:spPr>
      </p:pic>
    </p:spTree>
    <p:custDataLst>
      <p:tags r:id="rId1"/>
    </p:custDataLst>
    <p:extLst>
      <p:ext uri="{BB962C8B-B14F-4D97-AF65-F5344CB8AC3E}">
        <p14:creationId xmlns:p14="http://schemas.microsoft.com/office/powerpoint/2010/main" val="3628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310</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3" y="1600201"/>
            <a:ext cx="2552381" cy="1140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33" y="5284862"/>
            <a:ext cx="3495238" cy="11406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33" y="3455646"/>
            <a:ext cx="2485714" cy="1140613"/>
          </a:xfrm>
          <a:prstGeom prst="rect">
            <a:avLst/>
          </a:prstGeom>
        </p:spPr>
      </p:pic>
    </p:spTree>
    <p:custDataLst>
      <p:tags r:id="rId1"/>
    </p:custDataLst>
    <p:extLst>
      <p:ext uri="{BB962C8B-B14F-4D97-AF65-F5344CB8AC3E}">
        <p14:creationId xmlns:p14="http://schemas.microsoft.com/office/powerpoint/2010/main" val="325218933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311</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69968"/>
            <a:ext cx="3495238"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15163"/>
            <a:ext cx="3114286"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20772"/>
            <a:ext cx="3114286" cy="1140613"/>
          </a:xfrm>
          <a:prstGeom prst="rect">
            <a:avLst/>
          </a:prstGeom>
        </p:spPr>
      </p:pic>
    </p:spTree>
    <p:custDataLst>
      <p:tags r:id="rId1"/>
    </p:custDataLst>
    <p:extLst>
      <p:ext uri="{BB962C8B-B14F-4D97-AF65-F5344CB8AC3E}">
        <p14:creationId xmlns:p14="http://schemas.microsoft.com/office/powerpoint/2010/main" val="308910670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312</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81200"/>
            <a:ext cx="2580952"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54093"/>
            <a:ext cx="2466667" cy="1140613"/>
          </a:xfrm>
          <a:prstGeom prst="rect">
            <a:avLst/>
          </a:prstGeom>
        </p:spPr>
      </p:pic>
    </p:spTree>
    <p:custDataLst>
      <p:tags r:id="rId1"/>
    </p:custDataLst>
    <p:extLst>
      <p:ext uri="{BB962C8B-B14F-4D97-AF65-F5344CB8AC3E}">
        <p14:creationId xmlns:p14="http://schemas.microsoft.com/office/powerpoint/2010/main" val="29202371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032605"/>
            <a:ext cx="3200400" cy="1000769"/>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685390"/>
            <a:ext cx="3200400" cy="1000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94599"/>
            <a:ext cx="3200400" cy="10007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04225"/>
            <a:ext cx="3200400" cy="1000769"/>
          </a:xfrm>
          <a:prstGeom prst="rect">
            <a:avLst/>
          </a:prstGeom>
        </p:spPr>
      </p:pic>
    </p:spTree>
    <p:custDataLst>
      <p:tags r:id="rId1"/>
    </p:custDataLst>
    <p:extLst>
      <p:ext uri="{BB962C8B-B14F-4D97-AF65-F5344CB8AC3E}">
        <p14:creationId xmlns:p14="http://schemas.microsoft.com/office/powerpoint/2010/main" val="370292405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776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9" name="Picture 8" descr="iStock_000008482342XSmall.jpg"/>
          <p:cNvPicPr>
            <a:picLocks noChangeAspect="1"/>
          </p:cNvPicPr>
          <p:nvPr/>
        </p:nvPicPr>
        <p:blipFill>
          <a:blip r:embed="rId4" cstate="print"/>
          <a:stretch>
            <a:fillRect/>
          </a:stretch>
        </p:blipFill>
        <p:spPr>
          <a:xfrm>
            <a:off x="3810000" y="3352800"/>
            <a:ext cx="3810000" cy="2857500"/>
          </a:xfrm>
          <a:prstGeom prst="rect">
            <a:avLst/>
          </a:prstGeom>
        </p:spPr>
      </p:pic>
    </p:spTree>
    <p:custDataLst>
      <p:tags r:id="rId1"/>
    </p:custDataLst>
    <p:extLst>
      <p:ext uri="{BB962C8B-B14F-4D97-AF65-F5344CB8AC3E}">
        <p14:creationId xmlns:p14="http://schemas.microsoft.com/office/powerpoint/2010/main" val="2644727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316</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descr="Performance_crop380w.jpg"/>
          <p:cNvPicPr>
            <a:picLocks noChangeAspect="1"/>
          </p:cNvPicPr>
          <p:nvPr/>
        </p:nvPicPr>
        <p:blipFill>
          <a:blip r:embed="rId4" cstate="print"/>
          <a:stretch>
            <a:fillRect/>
          </a:stretch>
        </p:blipFill>
        <p:spPr>
          <a:xfrm>
            <a:off x="6477000" y="4267201"/>
            <a:ext cx="3505200" cy="2306053"/>
          </a:xfrm>
          <a:prstGeom prst="rect">
            <a:avLst/>
          </a:prstGeom>
        </p:spPr>
      </p:pic>
    </p:spTree>
    <p:custDataLst>
      <p:tags r:id="rId1"/>
    </p:custDataLst>
    <p:extLst>
      <p:ext uri="{BB962C8B-B14F-4D97-AF65-F5344CB8AC3E}">
        <p14:creationId xmlns:p14="http://schemas.microsoft.com/office/powerpoint/2010/main" val="642502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7620000" y="12192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609600" y="1219200"/>
            <a:ext cx="10160000" cy="4876800"/>
          </a:xfrm>
        </p:spPr>
        <p:txBody>
          <a:bodyPr>
            <a:normAutofit/>
          </a:bodyPr>
          <a:lstStyle/>
          <a:p>
            <a:pPr marL="111125" indent="3175">
              <a:spcBef>
                <a:spcPts val="0"/>
              </a:spcBef>
              <a:buNone/>
            </a:pPr>
            <a:r>
              <a:rPr lang="en-US" sz="2600" i="1" dirty="0"/>
              <a:t>Objective:</a:t>
            </a:r>
            <a:r>
              <a:rPr lang="en-US" sz="2600" dirty="0"/>
              <a:t> To ensure ongoing improvement </a:t>
            </a:r>
          </a:p>
          <a:p>
            <a:pPr marL="111125" indent="3175">
              <a:spcBef>
                <a:spcPts val="0"/>
              </a:spcBef>
              <a:buNone/>
            </a:pPr>
            <a:r>
              <a:rPr lang="en-US" sz="2600" dirty="0"/>
              <a:t>efforts are focused on the constraints of </a:t>
            </a:r>
          </a:p>
          <a:p>
            <a:pPr marL="111125" indent="3175">
              <a:spcBef>
                <a:spcPts val="0"/>
              </a:spcBef>
              <a:buNone/>
            </a:pPr>
            <a:r>
              <a:rPr lang="en-US" sz="2600"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317</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87961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318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9621411"/>
              </p:ext>
            </p:extLst>
          </p:nvPr>
        </p:nvGraphicFramePr>
        <p:xfrm>
          <a:off x="2209800" y="1345216"/>
          <a:ext cx="7559040" cy="5014944"/>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20000"/>
                    </a:ext>
                  </a:extLst>
                </a:gridCol>
                <a:gridCol w="251968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tblGrid>
              <a:tr h="356466">
                <a:tc>
                  <a:txBody>
                    <a:bodyPr/>
                    <a:lstStyle/>
                    <a:p>
                      <a:pPr algn="ctr"/>
                      <a:r>
                        <a:rPr lang="en-US" sz="1700" dirty="0">
                          <a:latin typeface="+mn-lt"/>
                        </a:rPr>
                        <a:t>Focusing Step</a:t>
                      </a:r>
                    </a:p>
                  </a:txBody>
                  <a:tcPr marL="87896" marR="87896" marT="43948" marB="43948"/>
                </a:tc>
                <a:tc>
                  <a:txBody>
                    <a:bodyPr/>
                    <a:lstStyle/>
                    <a:p>
                      <a:pPr algn="ctr"/>
                      <a:r>
                        <a:rPr lang="en-US" sz="1700" dirty="0">
                          <a:latin typeface="+mn-lt"/>
                        </a:rPr>
                        <a:t>Thinking Process</a:t>
                      </a:r>
                    </a:p>
                  </a:txBody>
                  <a:tcPr marL="87896" marR="87896" marT="43948" marB="43948"/>
                </a:tc>
                <a:tc>
                  <a:txBody>
                    <a:bodyPr/>
                    <a:lstStyle/>
                    <a:p>
                      <a:pPr algn="ctr"/>
                      <a:r>
                        <a:rPr lang="en-US" sz="1700" dirty="0">
                          <a:latin typeface="+mn-lt"/>
                        </a:rPr>
                        <a:t>Tools</a:t>
                      </a:r>
                    </a:p>
                  </a:txBody>
                  <a:tcPr marL="87896" marR="87896" marT="43948" marB="43948"/>
                </a:tc>
                <a:extLst>
                  <a:ext uri="{0D108BD9-81ED-4DB2-BD59-A6C34878D82A}">
                    <a16:rowId xmlns:a16="http://schemas.microsoft.com/office/drawing/2014/main" val="10000"/>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Identify the system’s constraint(s)</a:t>
                      </a:r>
                    </a:p>
                  </a:txBody>
                  <a:tcPr marL="87896" marR="87896" marT="43948" marB="43948" anchor="ctr"/>
                </a:tc>
                <a:tc>
                  <a:txBody>
                    <a:bodyPr/>
                    <a:lstStyle/>
                    <a:p>
                      <a:pPr marL="173038" indent="-173038" algn="l">
                        <a:buFont typeface="Arial" pitchFamily="34" charset="0"/>
                        <a:buChar char="•"/>
                      </a:pPr>
                      <a:r>
                        <a:rPr lang="en-US" sz="1300" dirty="0">
                          <a:latin typeface="+mn-lt"/>
                        </a:rPr>
                        <a:t>Identify the problems</a:t>
                      </a:r>
                      <a:endParaRPr lang="en-US" sz="1300" baseline="0" dirty="0">
                        <a:latin typeface="+mn-lt"/>
                      </a:endParaRPr>
                    </a:p>
                    <a:p>
                      <a:pPr marL="173038" indent="-173038" algn="l">
                        <a:buFont typeface="Arial" pitchFamily="34" charset="0"/>
                        <a:buChar char="•"/>
                      </a:pPr>
                      <a:r>
                        <a:rPr lang="en-US" sz="1300" baseline="0" dirty="0">
                          <a:latin typeface="+mn-lt"/>
                        </a:rPr>
                        <a:t>Find the root causes</a:t>
                      </a:r>
                      <a:endParaRPr lang="en-US" sz="1300" dirty="0">
                        <a:latin typeface="+mn-lt"/>
                      </a:endParaRPr>
                    </a:p>
                  </a:txBody>
                  <a:tcPr marL="87896" marR="87896" marT="43948" marB="43948" anchor="ctr"/>
                </a:tc>
                <a:tc>
                  <a:txBody>
                    <a:bodyPr/>
                    <a:lstStyle/>
                    <a:p>
                      <a:pPr algn="l"/>
                      <a:r>
                        <a:rPr lang="en-US" sz="1300" dirty="0">
                          <a:latin typeface="+mn-lt"/>
                        </a:rPr>
                        <a:t>Cause and effect diagram</a:t>
                      </a:r>
                    </a:p>
                  </a:txBody>
                  <a:tcPr marL="87896" marR="87896" marT="43948" marB="43948" anchor="ctr"/>
                </a:tc>
                <a:extLst>
                  <a:ext uri="{0D108BD9-81ED-4DB2-BD59-A6C34878D82A}">
                    <a16:rowId xmlns:a16="http://schemas.microsoft.com/office/drawing/2014/main" val="10001"/>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Decide how to exploit the constraint(s)</a:t>
                      </a:r>
                    </a:p>
                  </a:txBody>
                  <a:tcPr marL="87896" marR="87896" marT="43948" marB="43948" anchor="ctr"/>
                </a:tc>
                <a:tc>
                  <a:txBody>
                    <a:bodyPr/>
                    <a:lstStyle/>
                    <a:p>
                      <a:pPr marL="173038" indent="-173038" algn="l">
                        <a:buFont typeface="Arial" pitchFamily="34" charset="0"/>
                        <a:buChar char="•"/>
                      </a:pPr>
                      <a:r>
                        <a:rPr lang="en-US" sz="1300" dirty="0">
                          <a:latin typeface="+mn-lt"/>
                        </a:rPr>
                        <a:t>Develop a solution</a:t>
                      </a:r>
                    </a:p>
                  </a:txBody>
                  <a:tcPr marL="87896" marR="87896" marT="43948" marB="43948" anchor="ctr"/>
                </a:tc>
                <a:tc>
                  <a:txBody>
                    <a:bodyPr/>
                    <a:lstStyle/>
                    <a:p>
                      <a:pPr algn="l"/>
                      <a:r>
                        <a:rPr lang="en-US" sz="1300" dirty="0">
                          <a:latin typeface="+mn-lt"/>
                        </a:rPr>
                        <a:t>Future reality tree</a:t>
                      </a:r>
                    </a:p>
                  </a:txBody>
                  <a:tcPr marL="87896" marR="87896" marT="43948" marB="43948" anchor="ctr"/>
                </a:tc>
                <a:extLst>
                  <a:ext uri="{0D108BD9-81ED-4DB2-BD59-A6C34878D82A}">
                    <a16:rowId xmlns:a16="http://schemas.microsoft.com/office/drawing/2014/main" val="10002"/>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Subordinate everything else to the decision in step 2</a:t>
                      </a:r>
                    </a:p>
                  </a:txBody>
                  <a:tcPr marL="87896" marR="87896" marT="43948" marB="43948" anchor="ctr"/>
                </a:tc>
                <a:tc>
                  <a:txBody>
                    <a:bodyPr/>
                    <a:lstStyle/>
                    <a:p>
                      <a:pPr marL="173038" indent="-173038" algn="l">
                        <a:buFont typeface="Arial" pitchFamily="34" charset="0"/>
                        <a:buChar char="•"/>
                      </a:pPr>
                      <a:r>
                        <a:rPr lang="en-US" sz="1300" dirty="0">
                          <a:latin typeface="+mn-lt"/>
                        </a:rPr>
                        <a:t>Identify the conflict preventing</a:t>
                      </a:r>
                      <a:r>
                        <a:rPr lang="en-US" sz="1300" baseline="0" dirty="0">
                          <a:latin typeface="+mn-lt"/>
                        </a:rPr>
                        <a:t> the solution</a:t>
                      </a:r>
                    </a:p>
                    <a:p>
                      <a:pPr marL="173038" indent="-173038" algn="l">
                        <a:buFont typeface="Arial" pitchFamily="34" charset="0"/>
                        <a:buChar char="•"/>
                      </a:pPr>
                      <a:r>
                        <a:rPr lang="en-US" sz="1300" baseline="0" dirty="0">
                          <a:latin typeface="+mn-lt"/>
                        </a:rPr>
                        <a:t>Remove the conflict</a:t>
                      </a:r>
                    </a:p>
                  </a:txBody>
                  <a:tcPr marL="87896" marR="87896" marT="43948" marB="43948" anchor="ctr"/>
                </a:tc>
                <a:tc>
                  <a:txBody>
                    <a:bodyPr/>
                    <a:lstStyle/>
                    <a:p>
                      <a:pPr algn="l"/>
                      <a:r>
                        <a:rPr lang="en-US" sz="1300" dirty="0">
                          <a:latin typeface="+mn-lt"/>
                        </a:rPr>
                        <a:t>Evaporating cloud</a:t>
                      </a:r>
                    </a:p>
                  </a:txBody>
                  <a:tcPr marL="87896" marR="87896" marT="43948" marB="43948" anchor="ctr"/>
                </a:tc>
                <a:extLst>
                  <a:ext uri="{0D108BD9-81ED-4DB2-BD59-A6C34878D82A}">
                    <a16:rowId xmlns:a16="http://schemas.microsoft.com/office/drawing/2014/main" val="10003"/>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Elevate the constraint</a:t>
                      </a:r>
                    </a:p>
                  </a:txBody>
                  <a:tcPr marL="87896" marR="87896" marT="43948" marB="43948" anchor="ctr"/>
                </a:tc>
                <a:tc>
                  <a:txBody>
                    <a:bodyPr/>
                    <a:lstStyle/>
                    <a:p>
                      <a:pPr marL="173038" indent="-173038" algn="l">
                        <a:buFont typeface="Arial" pitchFamily="34" charset="0"/>
                        <a:buChar char="•"/>
                      </a:pPr>
                      <a:r>
                        <a:rPr lang="en-US" sz="1300" dirty="0">
                          <a:latin typeface="+mn-lt"/>
                        </a:rPr>
                        <a:t>Construct</a:t>
                      </a:r>
                      <a:r>
                        <a:rPr lang="en-US" sz="1300" baseline="0" dirty="0">
                          <a:latin typeface="+mn-lt"/>
                        </a:rPr>
                        <a:t> and execute an implementation plan</a:t>
                      </a:r>
                    </a:p>
                  </a:txBody>
                  <a:tcPr marL="87896" marR="87896" marT="43948" marB="43948" anchor="ctr"/>
                </a:tc>
                <a:tc>
                  <a:txBody>
                    <a:bodyPr/>
                    <a:lstStyle/>
                    <a:p>
                      <a:pPr algn="l"/>
                      <a:r>
                        <a:rPr lang="en-US" sz="1300" dirty="0">
                          <a:latin typeface="+mn-lt"/>
                        </a:rPr>
                        <a:t>Prerequisite</a:t>
                      </a:r>
                      <a:r>
                        <a:rPr lang="en-US" sz="1300" baseline="0" dirty="0">
                          <a:latin typeface="+mn-lt"/>
                        </a:rPr>
                        <a:t> tree</a:t>
                      </a:r>
                    </a:p>
                    <a:p>
                      <a:pPr algn="l"/>
                      <a:r>
                        <a:rPr lang="en-US" sz="1300" baseline="0" dirty="0">
                          <a:latin typeface="+mn-lt"/>
                        </a:rPr>
                        <a:t>Transition tree</a:t>
                      </a:r>
                      <a:endParaRPr lang="en-US" sz="1300" dirty="0">
                        <a:latin typeface="+mn-lt"/>
                      </a:endParaRPr>
                    </a:p>
                  </a:txBody>
                  <a:tcPr marL="87896" marR="87896" marT="43948" marB="43948" anchor="ctr"/>
                </a:tc>
                <a:extLst>
                  <a:ext uri="{0D108BD9-81ED-4DB2-BD59-A6C34878D82A}">
                    <a16:rowId xmlns:a16="http://schemas.microsoft.com/office/drawing/2014/main" val="10004"/>
                  </a:ext>
                </a:extLst>
              </a:tr>
              <a:tr h="791062">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If in previous steps a constraint has been broken, return to step 1, but do not allow inertia to cause a system’s constraint</a:t>
                      </a:r>
                    </a:p>
                  </a:txBody>
                  <a:tcPr marL="87896" marR="87896" marT="43948" marB="43948"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911505" y="1871546"/>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935666" y="2840773"/>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935666" y="3810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935666" y="4779227"/>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935666" y="574845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6084585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319</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002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1529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056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828800" y="5257800"/>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19600" y="5257800"/>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14932" y="5257800"/>
            <a:ext cx="1467068" cy="369332"/>
          </a:xfrm>
          <a:prstGeom prst="rect">
            <a:avLst/>
          </a:prstGeom>
          <a:noFill/>
        </p:spPr>
        <p:txBody>
          <a:bodyPr wrap="none" rtlCol="0">
            <a:spAutoFit/>
          </a:bodyPr>
          <a:lstStyle/>
          <a:p>
            <a:r>
              <a:rPr lang="en-US" dirty="0"/>
              <a:t>Participant 3</a:t>
            </a:r>
          </a:p>
        </p:txBody>
      </p:sp>
    </p:spTree>
    <p:custDataLst>
      <p:tags r:id="rId1"/>
    </p:custDataLst>
    <p:extLst>
      <p:ext uri="{BB962C8B-B14F-4D97-AF65-F5344CB8AC3E}">
        <p14:creationId xmlns:p14="http://schemas.microsoft.com/office/powerpoint/2010/main" val="21412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000" dirty="0"/>
              <a:t>(process performance, inputs, measurements, customer expectations etc.)</a:t>
            </a:r>
            <a:r>
              <a:rPr lang="en-US" dirty="0"/>
              <a:t>.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32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320</a:t>
            </a:fld>
            <a:endParaRPr lang="en-US" dirty="0"/>
          </a:p>
        </p:txBody>
      </p:sp>
      <p:sp>
        <p:nvSpPr>
          <p:cNvPr id="15" name="Footer Placeholder 14"/>
          <p:cNvSpPr>
            <a:spLocks noGrp="1"/>
          </p:cNvSpPr>
          <p:nvPr>
            <p:ph type="ftr" sz="quarter" idx="3"/>
          </p:nvPr>
        </p:nvSpPr>
        <p:spPr/>
        <p:txBody>
          <a:bodyPr/>
          <a:lstStyle/>
          <a:p>
            <a:r>
              <a:rPr lang="en-US"/>
              <a:t>© Lean Sigma Corporation</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764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229100" y="1992868"/>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818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905000" y="2907268"/>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95800" y="2907268"/>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91132" y="2907268"/>
            <a:ext cx="1467068" cy="369332"/>
          </a:xfrm>
          <a:prstGeom prst="rect">
            <a:avLst/>
          </a:prstGeom>
          <a:noFill/>
        </p:spPr>
        <p:txBody>
          <a:bodyPr wrap="none" rtlCol="0">
            <a:spAutoFit/>
          </a:bodyPr>
          <a:lstStyle/>
          <a:p>
            <a:r>
              <a:rPr lang="en-US" dirty="0"/>
              <a:t>Participant 3</a:t>
            </a:r>
          </a:p>
        </p:txBody>
      </p:sp>
      <p:sp>
        <p:nvSpPr>
          <p:cNvPr id="13" name="Rectangle 12"/>
          <p:cNvSpPr/>
          <p:nvPr/>
        </p:nvSpPr>
        <p:spPr>
          <a:xfrm>
            <a:off x="609600" y="3624843"/>
            <a:ext cx="10160000" cy="2416046"/>
          </a:xfrm>
          <a:prstGeom prst="rect">
            <a:avLst/>
          </a:prstGeom>
        </p:spPr>
        <p:txBody>
          <a:bodyPr wrap="square">
            <a:spAutoFit/>
          </a:bodyPr>
          <a:lstStyle/>
          <a:p>
            <a:pPr marL="571500" indent="-457200">
              <a:spcAft>
                <a:spcPts val="600"/>
              </a:spcAft>
            </a:pPr>
            <a:r>
              <a:rPr lang="en-US" dirty="0"/>
              <a:t>Five focusing steps:</a:t>
            </a:r>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 Quick improvements. Use what you have.</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 If more improvement is needed, what actions are required?</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5791200" y="2450068"/>
            <a:ext cx="609486" cy="609486"/>
          </a:xfrm>
          <a:prstGeom prst="rect">
            <a:avLst/>
          </a:prstGeom>
          <a:noFill/>
        </p:spPr>
      </p:pic>
    </p:spTree>
    <p:custDataLst>
      <p:tags r:id="rId1"/>
    </p:custDataLst>
    <p:extLst>
      <p:ext uri="{BB962C8B-B14F-4D97-AF65-F5344CB8AC3E}">
        <p14:creationId xmlns:p14="http://schemas.microsoft.com/office/powerpoint/2010/main" val="59560705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446359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322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8967797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15434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2576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36847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2045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060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105559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816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spcBef>
                <a:spcPts val="0"/>
              </a:spcBef>
            </a:pPr>
            <a:r>
              <a:rPr lang="en-US" dirty="0"/>
              <a:t>Basic Statistics</a:t>
            </a:r>
          </a:p>
          <a:p>
            <a:pPr lvl="2">
              <a:spcBef>
                <a:spcPts val="0"/>
              </a:spcBef>
            </a:pPr>
            <a:r>
              <a:rPr lang="en-US" dirty="0"/>
              <a:t>Descriptive Statistics</a:t>
            </a:r>
          </a:p>
          <a:p>
            <a:pPr lvl="1"/>
            <a:r>
              <a:rPr lang="en-US" dirty="0"/>
              <a:t>Measurement Systems Analysis </a:t>
            </a:r>
          </a:p>
          <a:p>
            <a:pPr lvl="2">
              <a:spcBef>
                <a:spcPts val="0"/>
              </a:spcBef>
            </a:pPr>
            <a:r>
              <a:rPr lang="en-US" dirty="0"/>
              <a:t>Variable and/or Attribute Gage R&amp;R </a:t>
            </a:r>
          </a:p>
          <a:p>
            <a:pPr lvl="2">
              <a:spcBef>
                <a:spcPts val="0"/>
              </a:spcBef>
            </a:pPr>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12145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331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7071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0118914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26128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99698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51125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028962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337</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73236848"/>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30"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249948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31"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993530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6790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8162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345549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9" name="Slide Number Placeholder 8"/>
          <p:cNvSpPr>
            <a:spLocks noGrp="1"/>
          </p:cNvSpPr>
          <p:nvPr>
            <p:ph type="sldNum" sz="quarter" idx="4"/>
          </p:nvPr>
        </p:nvSpPr>
        <p:spPr/>
        <p:txBody>
          <a:bodyPr/>
          <a:lstStyle/>
          <a:p>
            <a:fld id="{28B83BC3-069B-46AF-A4E6-C99928E1A4FA}" type="slidenum">
              <a:rPr lang="en-US" smtClean="0"/>
              <a:pPr/>
              <a:t>341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855254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It is the square of the sample standard deviation.</a:t>
            </a:r>
          </a:p>
          <a:p>
            <a:r>
              <a:rPr lang="en-US" dirty="0"/>
              <a:t>All the data points are accounted for calculating the variance.</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342</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429000"/>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4"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88548684"/>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5"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298984961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has the same measurement units as the data itself.</a:t>
            </a:r>
          </a:p>
          <a:p>
            <a:r>
              <a:rPr lang="en-US" dirty="0"/>
              <a:t>It is simply the square root of the variance.</a:t>
            </a:r>
          </a:p>
          <a:p>
            <a:r>
              <a:rPr lang="en-US" dirty="0"/>
              <a:t>All the data points are accounted for calculating the standard deviation.</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343</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5052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8"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1226688397"/>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9"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382545474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991600" cy="993776"/>
          </a:xfrm>
        </p:spPr>
        <p:txBody>
          <a:bodyPr/>
          <a:lstStyle/>
          <a:p>
            <a:r>
              <a:rPr lang="en-US" dirty="0"/>
              <a:t>2.2.3 Normal Distribution &amp; Normality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344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4351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6230990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346</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4909897"/>
              </p:ext>
            </p:extLst>
          </p:nvPr>
        </p:nvGraphicFramePr>
        <p:xfrm>
          <a:off x="2362200" y="2895600"/>
          <a:ext cx="1676400" cy="1082675"/>
        </p:xfrm>
        <a:graphic>
          <a:graphicData uri="http://schemas.openxmlformats.org/presentationml/2006/ole">
            <mc:AlternateContent xmlns:mc="http://schemas.openxmlformats.org/markup-compatibility/2006">
              <mc:Choice xmlns:v="urn:schemas-microsoft-com:vml" Requires="v">
                <p:oleObj spid="_x0000_s4104"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3434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20962960"/>
              </p:ext>
            </p:extLst>
          </p:nvPr>
        </p:nvGraphicFramePr>
        <p:xfrm>
          <a:off x="2362200" y="4876800"/>
          <a:ext cx="2209800" cy="621506"/>
        </p:xfrm>
        <a:graphic>
          <a:graphicData uri="http://schemas.openxmlformats.org/presentationml/2006/ole">
            <mc:AlternateContent xmlns:mc="http://schemas.openxmlformats.org/markup-compatibility/2006">
              <mc:Choice xmlns:v="urn:schemas-microsoft-com:vml" Requires="v">
                <p:oleObj spid="_x0000_s4105"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8768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63701786"/>
              </p:ext>
            </p:extLst>
          </p:nvPr>
        </p:nvGraphicFramePr>
        <p:xfrm>
          <a:off x="5334000" y="4946253"/>
          <a:ext cx="1036637" cy="482600"/>
        </p:xfrm>
        <a:graphic>
          <a:graphicData uri="http://schemas.openxmlformats.org/presentationml/2006/ole">
            <mc:AlternateContent xmlns:mc="http://schemas.openxmlformats.org/markup-compatibility/2006">
              <mc:Choice xmlns:v="urn:schemas-microsoft-com:vml" Requires="v">
                <p:oleObj spid="_x0000_s4106"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94625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6075239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347</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0964282"/>
              </p:ext>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4" name="Equation" r:id="rId5" imgW="609480" imgH="393480" progId="Equation.3">
                  <p:embed/>
                </p:oleObj>
              </mc:Choice>
              <mc:Fallback>
                <p:oleObj name="Equation" r:id="rId5" imgW="609480" imgH="393480" progId="Equation.3">
                  <p:embed/>
                  <p:pic>
                    <p:nvPicPr>
                      <p:cNvPr id="5" name="Object 4"/>
                      <p:cNvPicPr>
                        <a:picLocks noChangeAspect="1" noChangeArrowheads="1"/>
                      </p:cNvPicPr>
                      <p:nvPr/>
                    </p:nvPicPr>
                    <p:blipFill>
                      <a:blip r:embed="rId6"/>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t>where</a:t>
            </a:r>
            <a:endParaRPr lang="en-US" dirty="0"/>
          </a:p>
        </p:txBody>
      </p:sp>
      <p:sp>
        <p:nvSpPr>
          <p:cNvPr id="7" name="Rectangle 6"/>
          <p:cNvSpPr/>
          <p:nvPr/>
        </p:nvSpPr>
        <p:spPr>
          <a:xfrm>
            <a:off x="2362200" y="5572781"/>
            <a:ext cx="4267200" cy="769441"/>
          </a:xfrm>
          <a:prstGeom prst="rect">
            <a:avLst/>
          </a:prstGeom>
        </p:spPr>
        <p:txBody>
          <a:bodyPr wrap="square">
            <a:spAutoFit/>
          </a:bodyPr>
          <a:lstStyle/>
          <a:p>
            <a:r>
              <a:rPr lang="en-US" sz="1600" dirty="0"/>
              <a:t>x</a:t>
            </a:r>
            <a:r>
              <a:rPr lang="en-US" sz="1400" dirty="0"/>
              <a:t> is the observation</a:t>
            </a:r>
          </a:p>
          <a:p>
            <a:r>
              <a:rPr lang="en-US" sz="1400" dirty="0"/>
              <a:t>μ is the mean of the population</a:t>
            </a:r>
          </a:p>
          <a:p>
            <a:r>
              <a:rPr lang="en-US" sz="1400" dirty="0"/>
              <a:t>σ is the standard deviation of the population</a:t>
            </a:r>
          </a:p>
        </p:txBody>
      </p:sp>
    </p:spTree>
    <p:custDataLst>
      <p:tags r:id="rId2"/>
    </p:custDataLst>
    <p:extLst>
      <p:ext uri="{BB962C8B-B14F-4D97-AF65-F5344CB8AC3E}">
        <p14:creationId xmlns:p14="http://schemas.microsoft.com/office/powerpoint/2010/main" val="10019555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170364" y="3505200"/>
            <a:ext cx="3881436" cy="278073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094291215"/>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8"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a:off x="6111082" y="3505200"/>
            <a:ext cx="0" cy="278073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3" name="Right Arrow 12"/>
          <p:cNvSpPr/>
          <p:nvPr/>
        </p:nvSpPr>
        <p:spPr>
          <a:xfrm rot="2523470">
            <a:off x="4539019" y="407628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3109155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5285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7" name="Slide Number Placeholder 6"/>
          <p:cNvSpPr>
            <a:spLocks noGrp="1"/>
          </p:cNvSpPr>
          <p:nvPr>
            <p:ph type="sldNum" sz="quarter" idx="4"/>
          </p:nvPr>
        </p:nvSpPr>
        <p:spPr/>
        <p:txBody>
          <a:bodyPr/>
          <a:lstStyle/>
          <a:p>
            <a:fld id="{28B83BC3-069B-46AF-A4E6-C99928E1A4FA}" type="slidenum">
              <a:rPr lang="en-US" smtClean="0"/>
              <a:pPr/>
              <a:t>35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155928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258664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a:t>
            </a:r>
            <a:r>
              <a:rPr lang="en-US" sz="3200" i="1" dirty="0">
                <a:solidFill>
                  <a:schemeClr val="bg1">
                    <a:lumMod val="65000"/>
                  </a:schemeClr>
                </a:solidFill>
              </a:rPr>
              <a:t>(68-95-99.7 Rule)</a:t>
            </a:r>
            <a:endParaRPr lang="en-US" i="1" dirty="0">
              <a:solidFill>
                <a:schemeClr val="bg1">
                  <a:lumMod val="65000"/>
                </a:schemeClr>
              </a:solidFill>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352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03400" y="1054389"/>
            <a:ext cx="7772400" cy="5422611"/>
          </a:xfrm>
          <a:prstGeom prst="rect">
            <a:avLst/>
          </a:prstGeom>
        </p:spPr>
      </p:pic>
      <p:sp>
        <p:nvSpPr>
          <p:cNvPr id="4" name="TextBox 3"/>
          <p:cNvSpPr txBox="1"/>
          <p:nvPr/>
        </p:nvSpPr>
        <p:spPr>
          <a:xfrm>
            <a:off x="4127500" y="6400800"/>
            <a:ext cx="3124200" cy="276999"/>
          </a:xfrm>
          <a:prstGeom prst="rect">
            <a:avLst/>
          </a:prstGeom>
          <a:noFill/>
        </p:spPr>
        <p:txBody>
          <a:bodyPr wrap="square" rtlCol="0">
            <a:spAutoFit/>
          </a:bodyPr>
          <a:lstStyle/>
          <a:p>
            <a:pPr algn="ctr"/>
            <a:r>
              <a:rPr lang="en-US" sz="1200" i="1" dirty="0">
                <a:solidFill>
                  <a:schemeClr val="bg1">
                    <a:lumMod val="75000"/>
                  </a:schemeClr>
                </a:solidFill>
              </a:rPr>
              <a:t>Image Attribution: Pearson Education Inc.</a:t>
            </a:r>
          </a:p>
        </p:txBody>
      </p:sp>
    </p:spTree>
    <p:custDataLst>
      <p:tags r:id="rId1"/>
    </p:custDataLst>
    <p:extLst>
      <p:ext uri="{BB962C8B-B14F-4D97-AF65-F5344CB8AC3E}">
        <p14:creationId xmlns:p14="http://schemas.microsoft.com/office/powerpoint/2010/main" val="16488769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9564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43808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4" name="Content Placeholder 3"/>
          <p:cNvSpPr>
            <a:spLocks noGrp="1"/>
          </p:cNvSpPr>
          <p:nvPr>
            <p:ph idx="1"/>
          </p:nvPr>
        </p:nvSpPr>
        <p:spPr/>
        <p:txBody>
          <a:bodyPr/>
          <a:lstStyle/>
          <a:p>
            <a:pPr lvl="3"/>
            <a:r>
              <a:rPr lang="en-US" sz="2400" dirty="0"/>
              <a:t>Case study: we are interested to know whether the height of basketball players is normally distributed.</a:t>
            </a:r>
          </a:p>
          <a:p>
            <a:pPr lvl="4"/>
            <a:endParaRPr lang="en-US" sz="2200" dirty="0"/>
          </a:p>
          <a:p>
            <a:pPr lvl="4"/>
            <a:r>
              <a:rPr lang="en-US" sz="2200" dirty="0"/>
              <a:t>Data File: “One Sample T-Test” tab in “Sample Data.xlsx”</a:t>
            </a:r>
          </a:p>
          <a:p>
            <a:pPr marL="114300" indent="0">
              <a:buNone/>
            </a:pPr>
            <a:endParaRPr lang="en-US" dirty="0"/>
          </a:p>
          <a:p>
            <a:r>
              <a:rPr lang="en-US" dirty="0"/>
              <a:t>Null Hypothesis (H0): the height of basketball players is normally distributed.</a:t>
            </a:r>
          </a:p>
          <a:p>
            <a:endParaRPr lang="en-US" dirty="0"/>
          </a:p>
          <a:p>
            <a:r>
              <a:rPr lang="en-US" dirty="0"/>
              <a:t>Alternative Hypothesis (Ha): the height of basketball players is not normally distributed.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1295400"/>
            <a:ext cx="914400" cy="2060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20439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p:txBody>
          <a:bodyPr>
            <a:normAutofit/>
          </a:bodyPr>
          <a:lstStyle/>
          <a:p>
            <a:r>
              <a:rPr lang="en-US" dirty="0"/>
              <a:t>Steps to run a normality test in Minitab</a:t>
            </a:r>
          </a:p>
          <a:p>
            <a:pPr marL="1234440" lvl="2" indent="-457200">
              <a:buFont typeface="+mj-lt"/>
              <a:buAutoNum type="arabicParenR"/>
            </a:pPr>
            <a:r>
              <a:rPr lang="en-US" dirty="0"/>
              <a:t>Click Stat → Basic Statistics → Normality Test.</a:t>
            </a:r>
          </a:p>
          <a:p>
            <a:pPr marL="1234440" lvl="2" indent="-457200">
              <a:buFont typeface="+mj-lt"/>
              <a:buAutoNum type="arabicParenR"/>
            </a:pPr>
            <a:r>
              <a:rPr lang="en-US" dirty="0"/>
              <a:t>A new window named “Normality Test” pops up.</a:t>
            </a:r>
          </a:p>
          <a:p>
            <a:pPr marL="1234440" lvl="2" indent="-457200">
              <a:buFont typeface="+mj-lt"/>
              <a:buAutoNum type="arabicParenR"/>
            </a:pPr>
            <a:r>
              <a:rPr lang="en-US" dirty="0"/>
              <a:t>Select “HtBk” as the “Variable.”</a:t>
            </a:r>
          </a:p>
          <a:p>
            <a:pPr marL="1234440" lvl="2" indent="-457200">
              <a:buFont typeface="+mj-lt"/>
              <a:buAutoNum type="arabicParenR"/>
            </a:pPr>
            <a:r>
              <a:rPr lang="en-US" dirty="0"/>
              <a:t>Click “OK.”</a:t>
            </a:r>
          </a:p>
          <a:p>
            <a:pPr marL="1234440" lvl="2" indent="-457200">
              <a:buFont typeface="+mj-lt"/>
              <a:buAutoNum type="arabicParenR"/>
            </a:pPr>
            <a:r>
              <a:rPr lang="en-US" dirty="0"/>
              <a:t>The normality test results appear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2118704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dirty="0"/>
              <a:t>Lean Six Sigma Training - MTB</a:t>
            </a:r>
          </a:p>
        </p:txBody>
      </p:sp>
      <p:pic>
        <p:nvPicPr>
          <p:cNvPr id="3" name="Picture 2"/>
          <p:cNvPicPr>
            <a:picLocks noChangeAspect="1"/>
          </p:cNvPicPr>
          <p:nvPr/>
        </p:nvPicPr>
        <p:blipFill>
          <a:blip r:embed="rId4"/>
          <a:stretch>
            <a:fillRect/>
          </a:stretch>
        </p:blipFill>
        <p:spPr>
          <a:xfrm>
            <a:off x="1995556" y="1164266"/>
            <a:ext cx="7388087" cy="5334000"/>
          </a:xfrm>
          <a:prstGeom prst="rect">
            <a:avLst/>
          </a:prstGeom>
        </p:spPr>
      </p:pic>
    </p:spTree>
    <p:custDataLst>
      <p:tags r:id="rId1"/>
    </p:custDataLst>
    <p:extLst>
      <p:ext uri="{BB962C8B-B14F-4D97-AF65-F5344CB8AC3E}">
        <p14:creationId xmlns:p14="http://schemas.microsoft.com/office/powerpoint/2010/main" val="42175115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a:xfrm>
            <a:off x="609600" y="1143000"/>
            <a:ext cx="3962400" cy="5486400"/>
          </a:xfrm>
        </p:spPr>
        <p:txBody>
          <a:bodyPr>
            <a:normAutofit/>
          </a:bodyPr>
          <a:lstStyle/>
          <a:p>
            <a:pPr lvl="1"/>
            <a:r>
              <a:rPr lang="en-US" sz="2000" dirty="0"/>
              <a:t>Null Hypothesis (H</a:t>
            </a:r>
            <a:r>
              <a:rPr lang="en-US" sz="2000" baseline="-25000" dirty="0"/>
              <a:t>0</a:t>
            </a:r>
            <a:r>
              <a:rPr lang="en-US" sz="2000" dirty="0"/>
              <a:t>): The data are normally distributed.</a:t>
            </a:r>
          </a:p>
          <a:p>
            <a:pPr lvl="1"/>
            <a:r>
              <a:rPr lang="en-US" sz="2000" dirty="0"/>
              <a:t>Alternative Hypothesis (H</a:t>
            </a:r>
            <a:r>
              <a:rPr lang="en-US" sz="2000" baseline="-25000" dirty="0"/>
              <a:t>a</a:t>
            </a:r>
            <a:r>
              <a:rPr lang="en-US" sz="2000" dirty="0"/>
              <a:t>): The data are not normally distributed.</a:t>
            </a:r>
          </a:p>
          <a:p>
            <a:endParaRPr lang="en-US" sz="2200" dirty="0"/>
          </a:p>
          <a:p>
            <a:r>
              <a:rPr lang="en-US" sz="2200" dirty="0"/>
              <a:t>Since the p-value of the normality is 0.275 greater than alpha level (0.05), we fail to reject the null and claim that the data are normally distributed.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142999"/>
            <a:ext cx="6553200" cy="4671369"/>
          </a:xfrm>
          <a:prstGeom prst="rect">
            <a:avLst/>
          </a:prstGeom>
        </p:spPr>
      </p:pic>
    </p:spTree>
    <p:custDataLst>
      <p:tags r:id="rId1"/>
    </p:custDataLst>
    <p:extLst>
      <p:ext uri="{BB962C8B-B14F-4D97-AF65-F5344CB8AC3E}">
        <p14:creationId xmlns:p14="http://schemas.microsoft.com/office/powerpoint/2010/main" val="38821696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359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961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36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166956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298292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6295774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363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sp>
        <p:nvSpPr>
          <p:cNvPr id="28" name="TextBox 27"/>
          <p:cNvSpPr txBox="1"/>
          <p:nvPr/>
        </p:nvSpPr>
        <p:spPr>
          <a:xfrm>
            <a:off x="2549831" y="5802868"/>
            <a:ext cx="6294613" cy="369332"/>
          </a:xfrm>
          <a:prstGeom prst="rect">
            <a:avLst/>
          </a:prstGeom>
          <a:noFill/>
        </p:spPr>
        <p:txBody>
          <a:bodyPr wrap="square" rtlCol="0">
            <a:spAutoFit/>
          </a:bodyPr>
          <a:lstStyle/>
          <a:p>
            <a:pPr algn="ctr"/>
            <a:r>
              <a:rPr lang="en-US" dirty="0">
                <a:latin typeface="+mj-lt"/>
              </a:rPr>
              <a:t>Interquartile Range = 75</a:t>
            </a:r>
            <a:r>
              <a:rPr lang="en-US" baseline="30000" dirty="0">
                <a:latin typeface="+mj-lt"/>
              </a:rPr>
              <a:t>th</a:t>
            </a:r>
            <a:r>
              <a:rPr lang="en-US" dirty="0">
                <a:latin typeface="+mj-lt"/>
              </a:rPr>
              <a:t> Percentile – 25</a:t>
            </a:r>
            <a:r>
              <a:rPr lang="en-US" baseline="30000" dirty="0">
                <a:latin typeface="+mj-lt"/>
              </a:rPr>
              <a:t>th</a:t>
            </a:r>
            <a:r>
              <a:rPr lang="en-US" dirty="0">
                <a:latin typeface="+mj-lt"/>
              </a:rPr>
              <a:t> Percentile</a:t>
            </a:r>
          </a:p>
        </p:txBody>
      </p:sp>
      <p:grpSp>
        <p:nvGrpSpPr>
          <p:cNvPr id="85" name="Group 84"/>
          <p:cNvGrpSpPr/>
          <p:nvPr/>
        </p:nvGrpSpPr>
        <p:grpSpPr>
          <a:xfrm>
            <a:off x="685800" y="1441246"/>
            <a:ext cx="9890432" cy="3845659"/>
            <a:chOff x="-681269" y="1492919"/>
            <a:chExt cx="10562112" cy="4047058"/>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679" y="1963229"/>
              <a:ext cx="1676399" cy="505890"/>
            </a:xfrm>
            <a:prstGeom prst="rect">
              <a:avLst/>
            </a:prstGeom>
            <a:noFill/>
          </p:spPr>
          <p:txBody>
            <a:bodyPr wrap="square" rtlCol="0">
              <a:spAutoFit/>
            </a:bodyPr>
            <a:lstStyle/>
            <a:p>
              <a:pPr algn="ctr"/>
              <a:r>
                <a:rPr lang="en-US" sz="1200" b="1" dirty="0">
                  <a:solidFill>
                    <a:schemeClr val="bg1">
                      <a:lumMod val="50000"/>
                    </a:schemeClr>
                  </a:solidFill>
                </a:rPr>
                <a:t>25th Percentile (Q</a:t>
              </a:r>
              <a:r>
                <a:rPr lang="en-US" sz="1200" b="1" baseline="-25000" dirty="0">
                  <a:solidFill>
                    <a:schemeClr val="bg1">
                      <a:lumMod val="50000"/>
                    </a:schemeClr>
                  </a:solidFill>
                </a:rPr>
                <a:t>1</a:t>
              </a:r>
              <a:r>
                <a:rPr lang="en-US" sz="1200" b="1"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90495" y="1959718"/>
              <a:ext cx="1828800" cy="505891"/>
            </a:xfrm>
            <a:prstGeom prst="rect">
              <a:avLst/>
            </a:prstGeom>
            <a:noFill/>
          </p:spPr>
          <p:txBody>
            <a:bodyPr wrap="square" rtlCol="0">
              <a:spAutoFit/>
            </a:bodyPr>
            <a:lstStyle/>
            <a:p>
              <a:pPr algn="ctr"/>
              <a:r>
                <a:rPr lang="en-US" sz="1200" b="1" dirty="0">
                  <a:solidFill>
                    <a:schemeClr val="bg1">
                      <a:lumMod val="50000"/>
                    </a:schemeClr>
                  </a:solidFill>
                </a:rPr>
                <a:t>75th Percentile</a:t>
              </a:r>
            </a:p>
            <a:p>
              <a:pPr algn="ctr"/>
              <a:r>
                <a:rPr lang="en-US" sz="1200" b="1" dirty="0">
                  <a:solidFill>
                    <a:schemeClr val="bg1">
                      <a:lumMod val="50000"/>
                    </a:schemeClr>
                  </a:solidFill>
                </a:rPr>
                <a:t>(Q</a:t>
              </a:r>
              <a:r>
                <a:rPr lang="en-US" sz="1200" b="1" baseline="-25000" dirty="0">
                  <a:solidFill>
                    <a:schemeClr val="bg1">
                      <a:lumMod val="50000"/>
                    </a:schemeClr>
                  </a:solidFill>
                </a:rPr>
                <a:t>3</a:t>
              </a:r>
              <a:r>
                <a:rPr lang="en-US" sz="1200" b="1" dirty="0">
                  <a:solidFill>
                    <a:schemeClr val="bg1">
                      <a:lumMod val="50000"/>
                    </a:schemeClr>
                  </a:solidFill>
                </a:rPr>
                <a:t>)</a:t>
              </a:r>
            </a:p>
          </p:txBody>
        </p:sp>
        <p:cxnSp>
          <p:nvCxnSpPr>
            <p:cNvPr id="22" name="Straight Arrow Connector 21"/>
            <p:cNvCxnSpPr/>
            <p:nvPr/>
          </p:nvCxnSpPr>
          <p:spPr>
            <a:xfrm flipH="1">
              <a:off x="4931755" y="2121216"/>
              <a:ext cx="793" cy="7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85" y="1492919"/>
              <a:ext cx="1392938" cy="505890"/>
            </a:xfrm>
            <a:prstGeom prst="rect">
              <a:avLst/>
            </a:prstGeom>
            <a:noFill/>
          </p:spPr>
          <p:txBody>
            <a:bodyPr wrap="square" rtlCol="0">
              <a:spAutoFit/>
            </a:bodyPr>
            <a:lstStyle/>
            <a:p>
              <a:pPr algn="ctr"/>
              <a:r>
                <a:rPr lang="en-US" sz="1200" b="1" dirty="0">
                  <a:solidFill>
                    <a:schemeClr val="bg1">
                      <a:lumMod val="50000"/>
                    </a:schemeClr>
                  </a:solidFill>
                </a:rPr>
                <a:t>Median</a:t>
              </a:r>
            </a:p>
            <a:p>
              <a:pPr algn="ctr"/>
              <a:r>
                <a:rPr lang="en-US" sz="1200" b="1" dirty="0">
                  <a:solidFill>
                    <a:schemeClr val="bg1">
                      <a:lumMod val="50000"/>
                    </a:schemeClr>
                  </a:solidFill>
                </a:rPr>
                <a:t>(Q</a:t>
              </a:r>
              <a:r>
                <a:rPr lang="en-US" sz="1200" b="1" baseline="-25000" dirty="0">
                  <a:solidFill>
                    <a:schemeClr val="bg1">
                      <a:lumMod val="50000"/>
                    </a:schemeClr>
                  </a:solidFill>
                </a:rPr>
                <a:t>2</a:t>
              </a:r>
              <a:r>
                <a:rPr lang="en-US" sz="1200" b="1"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b="1" dirty="0">
                  <a:solidFill>
                    <a:schemeClr val="bg1">
                      <a:lumMod val="50000"/>
                    </a:schemeClr>
                  </a:solidFill>
                </a:rPr>
                <a:t>Interquartile Range</a:t>
              </a:r>
            </a:p>
            <a:p>
              <a:pPr algn="ctr"/>
              <a:r>
                <a:rPr lang="en-US" sz="1200" b="1"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269" y="5236443"/>
              <a:ext cx="4259001" cy="303534"/>
            </a:xfrm>
            <a:prstGeom prst="rect">
              <a:avLst/>
            </a:prstGeom>
            <a:noFill/>
          </p:spPr>
          <p:txBody>
            <a:bodyPr wrap="none" rtlCol="0">
              <a:spAutoFit/>
            </a:bodyPr>
            <a:lstStyle/>
            <a:p>
              <a:r>
                <a:rPr lang="en-US" sz="1200" b="1" dirty="0">
                  <a:solidFill>
                    <a:schemeClr val="bg1">
                      <a:lumMod val="50000"/>
                    </a:schemeClr>
                  </a:solidFill>
                </a:rPr>
                <a:t>Minimum (Minimum Value in the Data, Q</a:t>
              </a:r>
              <a:r>
                <a:rPr lang="en-US" sz="1200" b="1" baseline="-25000" dirty="0">
                  <a:solidFill>
                    <a:schemeClr val="bg1">
                      <a:lumMod val="50000"/>
                    </a:schemeClr>
                  </a:solidFill>
                </a:rPr>
                <a:t>1</a:t>
              </a:r>
              <a:r>
                <a:rPr lang="en-US" sz="1200" b="1" dirty="0">
                  <a:solidFill>
                    <a:schemeClr val="bg1">
                      <a:lumMod val="50000"/>
                    </a:schemeClr>
                  </a:solidFill>
                </a:rPr>
                <a:t> – I.5*IQR)</a:t>
              </a:r>
            </a:p>
          </p:txBody>
        </p:sp>
        <p:cxnSp>
          <p:nvCxnSpPr>
            <p:cNvPr id="33" name="Straight Arrow Connector 32"/>
            <p:cNvCxnSpPr/>
            <p:nvPr/>
          </p:nvCxnSpPr>
          <p:spPr>
            <a:xfrm rot="5400000" flipH="1" flipV="1">
              <a:off x="6304942" y="4240768"/>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6568" y="5187344"/>
              <a:ext cx="4334275" cy="303534"/>
            </a:xfrm>
            <a:prstGeom prst="rect">
              <a:avLst/>
            </a:prstGeom>
            <a:noFill/>
          </p:spPr>
          <p:txBody>
            <a:bodyPr wrap="none" rtlCol="0">
              <a:spAutoFit/>
            </a:bodyPr>
            <a:lstStyle/>
            <a:p>
              <a:r>
                <a:rPr lang="en-US" sz="1200" b="1" dirty="0">
                  <a:solidFill>
                    <a:schemeClr val="bg1">
                      <a:lumMod val="50000"/>
                    </a:schemeClr>
                  </a:solidFill>
                </a:rPr>
                <a:t>Maximum (Maximum Value in the Data, Q</a:t>
              </a:r>
              <a:r>
                <a:rPr lang="en-US" sz="1200" b="1" baseline="-25000" dirty="0">
                  <a:solidFill>
                    <a:schemeClr val="bg1">
                      <a:lumMod val="50000"/>
                    </a:schemeClr>
                  </a:solidFill>
                </a:rPr>
                <a:t>3</a:t>
              </a:r>
              <a:r>
                <a:rPr lang="en-US" sz="1200" b="1"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874" y="2064406"/>
              <a:ext cx="2384579" cy="303534"/>
            </a:xfrm>
            <a:prstGeom prst="rect">
              <a:avLst/>
            </a:prstGeom>
            <a:noFill/>
          </p:spPr>
          <p:txBody>
            <a:bodyPr wrap="square" rtlCol="0">
              <a:spAutoFit/>
            </a:bodyPr>
            <a:lstStyle/>
            <a:p>
              <a:pPr algn="ctr"/>
              <a:r>
                <a:rPr lang="en-US" sz="1200" b="1"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53300" y="2058267"/>
              <a:ext cx="2488971" cy="303534"/>
            </a:xfrm>
            <a:prstGeom prst="rect">
              <a:avLst/>
            </a:prstGeom>
            <a:noFill/>
          </p:spPr>
          <p:txBody>
            <a:bodyPr wrap="square" rtlCol="0">
              <a:spAutoFit/>
            </a:bodyPr>
            <a:lstStyle/>
            <a:p>
              <a:pPr algn="ctr"/>
              <a:r>
                <a:rPr lang="en-US" sz="1200" b="1"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9480" y="4050268"/>
              <a:ext cx="1642718"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67600" y="4050740"/>
              <a:ext cx="1716634"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222316518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Box Plot </a:t>
            </a:r>
          </a:p>
        </p:txBody>
      </p:sp>
      <p:sp>
        <p:nvSpPr>
          <p:cNvPr id="3" name="Content Placeholder 2"/>
          <p:cNvSpPr>
            <a:spLocks noGrp="1"/>
          </p:cNvSpPr>
          <p:nvPr>
            <p:ph idx="1"/>
          </p:nvPr>
        </p:nvSpPr>
        <p:spPr/>
        <p:txBody>
          <a:bodyPr>
            <a:normAutofit lnSpcReduction="10000"/>
          </a:bodyPr>
          <a:lstStyle/>
          <a:p>
            <a:r>
              <a:rPr lang="en-US" dirty="0"/>
              <a:t>Data File: “Box Plot” tab in “Sample Data.xlsx”</a:t>
            </a:r>
          </a:p>
          <a:p>
            <a:r>
              <a:rPr lang="en-US" dirty="0"/>
              <a:t>Steps to render a Box Plot in Minitab</a:t>
            </a:r>
          </a:p>
          <a:p>
            <a:pPr marL="1234440" lvl="2" indent="-457200">
              <a:buFont typeface="+mj-lt"/>
              <a:buAutoNum type="arabicParenR"/>
            </a:pPr>
            <a:r>
              <a:rPr lang="en-US" dirty="0"/>
              <a:t>Click Graph → Boxplot.</a:t>
            </a:r>
          </a:p>
          <a:p>
            <a:pPr marL="1234440" lvl="2" indent="-457200">
              <a:buFont typeface="+mj-lt"/>
              <a:buAutoNum type="arabicParenR"/>
            </a:pPr>
            <a:r>
              <a:rPr lang="en-US" dirty="0"/>
              <a:t>A new window named “Boxplots” pops up.</a:t>
            </a:r>
          </a:p>
          <a:p>
            <a:pPr marL="1234440" lvl="2" indent="-457200">
              <a:buFont typeface="+mj-lt"/>
              <a:buAutoNum type="arabicParenR"/>
            </a:pPr>
            <a:r>
              <a:rPr lang="en-US" dirty="0"/>
              <a:t>Click “OK” in the window “Boxplots.”</a:t>
            </a:r>
          </a:p>
          <a:p>
            <a:pPr marL="1234440" lvl="2" indent="-457200">
              <a:buFont typeface="+mj-lt"/>
              <a:buAutoNum type="arabicParenR"/>
            </a:pPr>
            <a:r>
              <a:rPr lang="en-US" dirty="0"/>
              <a:t>Another new window named “Boxplot – One Y, Simple” pops up.</a:t>
            </a:r>
          </a:p>
          <a:p>
            <a:pPr marL="1234440" lvl="2" indent="-457200">
              <a:buFont typeface="+mj-lt"/>
              <a:buAutoNum type="arabicParenR"/>
            </a:pPr>
            <a:r>
              <a:rPr lang="en-US" dirty="0"/>
              <a:t>Select “HtBk” as the “Graph Variables.”</a:t>
            </a:r>
          </a:p>
          <a:p>
            <a:pPr marL="1234440" lvl="2" indent="-457200">
              <a:buFont typeface="+mj-lt"/>
              <a:buAutoNum type="arabicParenR"/>
            </a:pPr>
            <a:r>
              <a:rPr lang="en-US" dirty="0"/>
              <a:t>Click the “Data View” button and a new window named “Boxplot – Data View” pops up.</a:t>
            </a:r>
          </a:p>
          <a:p>
            <a:pPr marL="1234440" lvl="2" indent="-457200">
              <a:buFont typeface="+mj-lt"/>
              <a:buAutoNum type="arabicParenR"/>
            </a:pPr>
            <a:r>
              <a:rPr lang="en-US" dirty="0"/>
              <a:t>Check the boxes “Median symbol” and “Mean symbol.”</a:t>
            </a:r>
          </a:p>
          <a:p>
            <a:pPr marL="1234440" lvl="2" indent="-457200">
              <a:buFont typeface="+mj-lt"/>
              <a:buAutoNum type="arabicParenR"/>
            </a:pPr>
            <a:r>
              <a:rPr lang="en-US" dirty="0"/>
              <a:t>Click “OK” in the window “Boxplot – Data View.”</a:t>
            </a:r>
          </a:p>
          <a:p>
            <a:pPr marL="1234440" lvl="2" indent="-457200">
              <a:buFont typeface="+mj-lt"/>
              <a:buAutoNum type="arabicParenR"/>
            </a:pPr>
            <a:r>
              <a:rPr lang="en-US" dirty="0"/>
              <a:t>Click “OK” in the window “Boxplot – One Y, Simple.”</a:t>
            </a:r>
          </a:p>
          <a:p>
            <a:pPr marL="1234440" lvl="2" indent="-457200">
              <a:buFont typeface="+mj-lt"/>
              <a:buAutoNum type="arabicParenR"/>
            </a:pPr>
            <a:r>
              <a:rPr lang="en-US" dirty="0"/>
              <a:t>The box plot appears automatically in the new window.</a:t>
            </a:r>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959799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64982" y="1119405"/>
            <a:ext cx="4809712" cy="3115896"/>
          </a:xfrm>
          <a:prstGeom prst="rect">
            <a:avLst/>
          </a:prstGeom>
        </p:spPr>
      </p:pic>
      <p:sp>
        <p:nvSpPr>
          <p:cNvPr id="2" name="Title 1"/>
          <p:cNvSpPr>
            <a:spLocks noGrp="1"/>
          </p:cNvSpPr>
          <p:nvPr>
            <p:ph type="title"/>
          </p:nvPr>
        </p:nvSpPr>
        <p:spPr/>
        <p:txBody>
          <a:bodyPr>
            <a:noAutofit/>
          </a:bodyPr>
          <a:lstStyle/>
          <a:p>
            <a:r>
              <a:rPr lang="en-US" dirty="0"/>
              <a:t>How to Use Minitab to Generate a Box Plot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5"/>
          <a:stretch>
            <a:fillRect/>
          </a:stretch>
        </p:blipFill>
        <p:spPr>
          <a:xfrm>
            <a:off x="259705" y="1119404"/>
            <a:ext cx="5345731" cy="4824195"/>
          </a:xfrm>
          <a:prstGeom prst="rect">
            <a:avLst/>
          </a:prstGeom>
        </p:spPr>
      </p:pic>
      <p:sp>
        <p:nvSpPr>
          <p:cNvPr id="29" name="Right Arrow 28"/>
          <p:cNvSpPr/>
          <p:nvPr/>
        </p:nvSpPr>
        <p:spPr>
          <a:xfrm>
            <a:off x="5461000" y="23707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7399396" y="3422650"/>
            <a:ext cx="3628352" cy="3168650"/>
          </a:xfrm>
          <a:prstGeom prst="rect">
            <a:avLst/>
          </a:prstGeom>
        </p:spPr>
      </p:pic>
      <p:sp>
        <p:nvSpPr>
          <p:cNvPr id="32" name="Right Arrow 31"/>
          <p:cNvSpPr/>
          <p:nvPr/>
        </p:nvSpPr>
        <p:spPr>
          <a:xfrm rot="5400000">
            <a:off x="9753600" y="327025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141039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Box Plot </a:t>
            </a:r>
          </a:p>
        </p:txBody>
      </p:sp>
      <p:sp>
        <p:nvSpPr>
          <p:cNvPr id="20" name="Slide Number Placeholder 19"/>
          <p:cNvSpPr>
            <a:spLocks noGrp="1"/>
          </p:cNvSpPr>
          <p:nvPr>
            <p:ph type="sldNum" sz="quarter" idx="4"/>
          </p:nvPr>
        </p:nvSpPr>
        <p:spPr/>
        <p:txBody>
          <a:bodyPr/>
          <a:lstStyle/>
          <a:p>
            <a:fld id="{28B83BC3-069B-46AF-A4E6-C99928E1A4FA}" type="slidenum">
              <a:rPr lang="en-US" smtClean="0"/>
              <a:pPr/>
              <a:t>366</a:t>
            </a:fld>
            <a:endParaRPr lang="en-US" dirty="0"/>
          </a:p>
        </p:txBody>
      </p:sp>
      <p:sp>
        <p:nvSpPr>
          <p:cNvPr id="18" name="Footer Placeholder 17"/>
          <p:cNvSpPr>
            <a:spLocks noGrp="1"/>
          </p:cNvSpPr>
          <p:nvPr>
            <p:ph type="ftr" sz="quarter" idx="3"/>
          </p:nvPr>
        </p:nvSpPr>
        <p:spPr/>
        <p:txBody>
          <a:bodyPr/>
          <a:lstStyle/>
          <a:p>
            <a:r>
              <a:rPr lang="en-US"/>
              <a:t>© Lean Sigma Corporation</a:t>
            </a:r>
            <a:endParaRPr lang="en-US" dirty="0"/>
          </a:p>
        </p:txBody>
      </p:sp>
      <p:sp>
        <p:nvSpPr>
          <p:cNvPr id="16" name="Date Placeholder 15"/>
          <p:cNvSpPr>
            <a:spLocks noGrp="1"/>
          </p:cNvSpPr>
          <p:nvPr>
            <p:ph type="dt" sz="half" idx="2"/>
          </p:nvPr>
        </p:nvSpPr>
        <p:spPr/>
        <p:txBody>
          <a:bodyPr/>
          <a:lstStyle/>
          <a:p>
            <a:r>
              <a:rPr lang="en-US"/>
              <a:t>Lean Six Sigma Training - MTB</a:t>
            </a:r>
            <a:endParaRPr lang="en-US" dirty="0"/>
          </a:p>
        </p:txBody>
      </p:sp>
      <p:grpSp>
        <p:nvGrpSpPr>
          <p:cNvPr id="6" name="Group 5"/>
          <p:cNvGrpSpPr>
            <a:grpSpLocks noChangeAspect="1"/>
          </p:cNvGrpSpPr>
          <p:nvPr/>
        </p:nvGrpSpPr>
        <p:grpSpPr>
          <a:xfrm>
            <a:off x="2123440" y="1289459"/>
            <a:ext cx="7132320" cy="5098641"/>
            <a:chOff x="1169908" y="1223711"/>
            <a:chExt cx="6492240" cy="4641072"/>
          </a:xfrm>
        </p:grpSpPr>
        <p:pic>
          <p:nvPicPr>
            <p:cNvPr id="5" name="Picture 4"/>
            <p:cNvPicPr>
              <a:picLocks noChangeAspect="1"/>
            </p:cNvPicPr>
            <p:nvPr/>
          </p:nvPicPr>
          <p:blipFill>
            <a:blip r:embed="rId4"/>
            <a:stretch>
              <a:fillRect/>
            </a:stretch>
          </p:blipFill>
          <p:spPr>
            <a:xfrm>
              <a:off x="1169908" y="1223711"/>
              <a:ext cx="6492240" cy="4641072"/>
            </a:xfrm>
            <a:prstGeom prst="rect">
              <a:avLst/>
            </a:prstGeom>
          </p:spPr>
        </p:pic>
        <p:grpSp>
          <p:nvGrpSpPr>
            <p:cNvPr id="3" name="Group 2"/>
            <p:cNvGrpSpPr/>
            <p:nvPr/>
          </p:nvGrpSpPr>
          <p:grpSpPr>
            <a:xfrm>
              <a:off x="2568277" y="4009067"/>
              <a:ext cx="2024992" cy="581799"/>
              <a:chOff x="2166008" y="3962400"/>
              <a:chExt cx="2024992" cy="581799"/>
            </a:xfrm>
          </p:grpSpPr>
          <p:cxnSp>
            <p:nvCxnSpPr>
              <p:cNvPr id="9" name="Straight Arrow Connector 8"/>
              <p:cNvCxnSpPr/>
              <p:nvPr/>
            </p:nvCxnSpPr>
            <p:spPr>
              <a:xfrm flipV="1">
                <a:off x="3073102" y="3962400"/>
                <a:ext cx="111789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66008" y="4267200"/>
                <a:ext cx="1674637" cy="276999"/>
              </a:xfrm>
              <a:prstGeom prst="rect">
                <a:avLst/>
              </a:prstGeom>
              <a:noFill/>
            </p:spPr>
            <p:txBody>
              <a:bodyPr wrap="square" rtlCol="0">
                <a:spAutoFit/>
              </a:bodyPr>
              <a:lstStyle/>
              <a:p>
                <a:pPr algn="ctr"/>
                <a:r>
                  <a:rPr lang="en-US" sz="1200" b="1" dirty="0">
                    <a:solidFill>
                      <a:srgbClr val="0070C0"/>
                    </a:solidFill>
                  </a:rPr>
                  <a:t>25th Percentile (Q</a:t>
                </a:r>
                <a:r>
                  <a:rPr lang="en-US" sz="1200" b="1" baseline="-25000" dirty="0">
                    <a:solidFill>
                      <a:srgbClr val="0070C0"/>
                    </a:solidFill>
                  </a:rPr>
                  <a:t>1</a:t>
                </a:r>
                <a:r>
                  <a:rPr lang="en-US" sz="1200" b="1" dirty="0">
                    <a:solidFill>
                      <a:srgbClr val="0070C0"/>
                    </a:solidFill>
                  </a:rPr>
                  <a:t>)</a:t>
                </a:r>
              </a:p>
            </p:txBody>
          </p:sp>
        </p:grpSp>
        <p:grpSp>
          <p:nvGrpSpPr>
            <p:cNvPr id="7" name="Group 6"/>
            <p:cNvGrpSpPr/>
            <p:nvPr/>
          </p:nvGrpSpPr>
          <p:grpSpPr>
            <a:xfrm>
              <a:off x="4591476" y="2355409"/>
              <a:ext cx="2232849" cy="674360"/>
              <a:chOff x="4166814" y="2296839"/>
              <a:chExt cx="2232849" cy="674360"/>
            </a:xfrm>
          </p:grpSpPr>
          <p:cxnSp>
            <p:nvCxnSpPr>
              <p:cNvPr id="11" name="Straight Arrow Connector 10"/>
              <p:cNvCxnSpPr>
                <a:stCxn id="12" idx="1"/>
              </p:cNvCxnSpPr>
              <p:nvPr/>
            </p:nvCxnSpPr>
            <p:spPr>
              <a:xfrm flipH="1">
                <a:off x="4166814" y="2435339"/>
                <a:ext cx="558212" cy="53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5026" y="2296839"/>
                <a:ext cx="1674637" cy="276999"/>
              </a:xfrm>
              <a:prstGeom prst="rect">
                <a:avLst/>
              </a:prstGeom>
              <a:noFill/>
            </p:spPr>
            <p:txBody>
              <a:bodyPr wrap="square" rtlCol="0">
                <a:spAutoFit/>
              </a:bodyPr>
              <a:lstStyle/>
              <a:p>
                <a:pPr algn="ctr"/>
                <a:r>
                  <a:rPr lang="en-US" sz="1200" b="1" dirty="0">
                    <a:solidFill>
                      <a:srgbClr val="0070C0"/>
                    </a:solidFill>
                  </a:rPr>
                  <a:t>75th Percentile (Q</a:t>
                </a:r>
                <a:r>
                  <a:rPr lang="en-US" sz="1200" b="1" baseline="-25000" dirty="0">
                    <a:solidFill>
                      <a:srgbClr val="0070C0"/>
                    </a:solidFill>
                  </a:rPr>
                  <a:t>3</a:t>
                </a:r>
                <a:r>
                  <a:rPr lang="en-US" sz="1200" b="1" dirty="0">
                    <a:solidFill>
                      <a:srgbClr val="0070C0"/>
                    </a:solidFill>
                  </a:rPr>
                  <a:t>)</a:t>
                </a:r>
              </a:p>
            </p:txBody>
          </p:sp>
        </p:grpSp>
        <p:grpSp>
          <p:nvGrpSpPr>
            <p:cNvPr id="8" name="Group 7"/>
            <p:cNvGrpSpPr/>
            <p:nvPr/>
          </p:nvGrpSpPr>
          <p:grpSpPr>
            <a:xfrm>
              <a:off x="3043501" y="2202680"/>
              <a:ext cx="1674637" cy="1237566"/>
              <a:chOff x="1905000" y="2115234"/>
              <a:chExt cx="1674637" cy="1237566"/>
            </a:xfrm>
          </p:grpSpPr>
          <p:cxnSp>
            <p:nvCxnSpPr>
              <p:cNvPr id="13" name="Straight Arrow Connector 12"/>
              <p:cNvCxnSpPr/>
              <p:nvPr/>
            </p:nvCxnSpPr>
            <p:spPr>
              <a:xfrm>
                <a:off x="2743200" y="2448796"/>
                <a:ext cx="0" cy="90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2115234"/>
                <a:ext cx="1674637" cy="276999"/>
              </a:xfrm>
              <a:prstGeom prst="rect">
                <a:avLst/>
              </a:prstGeom>
              <a:noFill/>
            </p:spPr>
            <p:txBody>
              <a:bodyPr wrap="square" rtlCol="0">
                <a:spAutoFit/>
              </a:bodyPr>
              <a:lstStyle/>
              <a:p>
                <a:pPr algn="ctr"/>
                <a:r>
                  <a:rPr lang="en-US" sz="1200" b="1" dirty="0">
                    <a:solidFill>
                      <a:srgbClr val="0070C0"/>
                    </a:solidFill>
                  </a:rPr>
                  <a:t>Median (Q</a:t>
                </a:r>
                <a:r>
                  <a:rPr lang="en-US" sz="1200" b="1" baseline="-25000" dirty="0">
                    <a:solidFill>
                      <a:srgbClr val="0070C0"/>
                    </a:solidFill>
                  </a:rPr>
                  <a:t>2</a:t>
                </a:r>
                <a:r>
                  <a:rPr lang="en-US" sz="1200" b="1" dirty="0">
                    <a:solidFill>
                      <a:srgbClr val="0070C0"/>
                    </a:solidFill>
                  </a:rPr>
                  <a:t>)</a:t>
                </a:r>
              </a:p>
            </p:txBody>
          </p:sp>
        </p:grpSp>
        <p:grpSp>
          <p:nvGrpSpPr>
            <p:cNvPr id="15" name="Group 14"/>
            <p:cNvGrpSpPr/>
            <p:nvPr/>
          </p:nvGrpSpPr>
          <p:grpSpPr>
            <a:xfrm>
              <a:off x="4416028" y="3544247"/>
              <a:ext cx="1674637" cy="1408697"/>
              <a:chOff x="4877681" y="3274001"/>
              <a:chExt cx="1674637" cy="1408697"/>
            </a:xfrm>
          </p:grpSpPr>
          <p:cxnSp>
            <p:nvCxnSpPr>
              <p:cNvPr id="19" name="Straight Arrow Connector 18"/>
              <p:cNvCxnSpPr/>
              <p:nvPr/>
            </p:nvCxnSpPr>
            <p:spPr>
              <a:xfrm flipH="1" flipV="1">
                <a:off x="5077315" y="3274001"/>
                <a:ext cx="637685" cy="1100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7681" y="4405699"/>
                <a:ext cx="1674637" cy="276999"/>
              </a:xfrm>
              <a:prstGeom prst="rect">
                <a:avLst/>
              </a:prstGeom>
              <a:noFill/>
            </p:spPr>
            <p:txBody>
              <a:bodyPr wrap="square" rtlCol="0">
                <a:spAutoFit/>
              </a:bodyPr>
              <a:lstStyle/>
              <a:p>
                <a:pPr algn="ctr"/>
                <a:r>
                  <a:rPr lang="en-US" sz="1200" b="1" dirty="0">
                    <a:solidFill>
                      <a:srgbClr val="0070C0"/>
                    </a:solidFill>
                  </a:rPr>
                  <a:t>Mean</a:t>
                </a:r>
              </a:p>
            </p:txBody>
          </p:sp>
        </p:grpSp>
      </p:grpSp>
    </p:spTree>
    <p:custDataLst>
      <p:tags r:id="rId1"/>
    </p:custDataLst>
    <p:extLst>
      <p:ext uri="{BB962C8B-B14F-4D97-AF65-F5344CB8AC3E}">
        <p14:creationId xmlns:p14="http://schemas.microsoft.com/office/powerpoint/2010/main" val="4713860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1325507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080891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369</a:t>
            </a:fld>
            <a:endParaRPr lang="en-US" dirty="0"/>
          </a:p>
        </p:txBody>
      </p:sp>
      <p:sp>
        <p:nvSpPr>
          <p:cNvPr id="13" name="Footer Placeholder 12"/>
          <p:cNvSpPr>
            <a:spLocks noGrp="1"/>
          </p:cNvSpPr>
          <p:nvPr>
            <p:ph type="ftr" sz="quarter" idx="3"/>
          </p:nvPr>
        </p:nvSpPr>
        <p:spPr/>
        <p:txBody>
          <a:bodyPr/>
          <a:lstStyle/>
          <a:p>
            <a:r>
              <a:rPr lang="en-US"/>
              <a:t>© Lean Sigma Corporation</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6934200" y="2339368"/>
            <a:ext cx="3352800" cy="646331"/>
          </a:xfrm>
          <a:prstGeom prst="rect">
            <a:avLst/>
          </a:prstGeom>
          <a:noFill/>
        </p:spPr>
        <p:txBody>
          <a:bodyPr wrap="square" rtlCol="0">
            <a:spAutoFit/>
          </a:bodyPr>
          <a:lstStyle/>
          <a:p>
            <a:r>
              <a:rPr lang="en-US" dirty="0">
                <a:solidFill>
                  <a:schemeClr val="bg1">
                    <a:lumMod val="50000"/>
                  </a:schemeClr>
                </a:solidFill>
              </a:rPr>
              <a:t>Histogram with frequency (count) as the Y axis</a:t>
            </a:r>
          </a:p>
        </p:txBody>
      </p:sp>
      <p:sp>
        <p:nvSpPr>
          <p:cNvPr id="10" name="TextBox 9"/>
          <p:cNvSpPr txBox="1"/>
          <p:nvPr/>
        </p:nvSpPr>
        <p:spPr>
          <a:xfrm>
            <a:off x="1367864" y="4706034"/>
            <a:ext cx="3919071" cy="646331"/>
          </a:xfrm>
          <a:prstGeom prst="rect">
            <a:avLst/>
          </a:prstGeom>
          <a:noFill/>
        </p:spPr>
        <p:txBody>
          <a:bodyPr wrap="square" rtlCol="0">
            <a:spAutoFit/>
          </a:bodyPr>
          <a:lstStyle/>
          <a:p>
            <a:r>
              <a:rPr lang="en-US" dirty="0">
                <a:solidFill>
                  <a:schemeClr val="bg1">
                    <a:lumMod val="50000"/>
                  </a:schemeClr>
                </a:solidFill>
              </a:rPr>
              <a:t>Normalized histogram with proportion (probability) as the Y axis</a:t>
            </a:r>
          </a:p>
        </p:txBody>
      </p:sp>
      <p:sp>
        <p:nvSpPr>
          <p:cNvPr id="16" name="Right Arrow 15"/>
          <p:cNvSpPr/>
          <p:nvPr/>
        </p:nvSpPr>
        <p:spPr>
          <a:xfrm>
            <a:off x="5388535"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ight Arrow 16"/>
          <p:cNvSpPr/>
          <p:nvPr/>
        </p:nvSpPr>
        <p:spPr>
          <a:xfrm rot="10800000">
            <a:off x="6350000" y="251013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6385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rmAutofit/>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90190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3" name="Content Placeholder 2"/>
          <p:cNvSpPr>
            <a:spLocks noGrp="1"/>
          </p:cNvSpPr>
          <p:nvPr>
            <p:ph idx="1"/>
          </p:nvPr>
        </p:nvSpPr>
        <p:spPr/>
        <p:txBody>
          <a:bodyPr>
            <a:normAutofit/>
          </a:bodyPr>
          <a:lstStyle/>
          <a:p>
            <a:r>
              <a:rPr lang="en-US" dirty="0"/>
              <a:t>Data File: “Histogram” tab in “Sample Data.xlsx”</a:t>
            </a:r>
          </a:p>
          <a:p>
            <a:r>
              <a:rPr lang="en-US" dirty="0"/>
              <a:t>Steps to render a histogram in Minitab</a:t>
            </a:r>
          </a:p>
          <a:p>
            <a:pPr marL="1234440" lvl="2" indent="-457200">
              <a:buFont typeface="+mj-lt"/>
              <a:buAutoNum type="arabicParenR"/>
            </a:pPr>
            <a:r>
              <a:rPr lang="en-US" dirty="0"/>
              <a:t>Click Stat → Basic Statistics → Graphical Summary.</a:t>
            </a:r>
          </a:p>
          <a:p>
            <a:pPr marL="1234440" lvl="2" indent="-457200">
              <a:buFont typeface="+mj-lt"/>
              <a:buAutoNum type="arabicParenR"/>
            </a:pPr>
            <a:r>
              <a:rPr lang="en-US" dirty="0"/>
              <a:t>A new window named “Graphical Summary” pops up.</a:t>
            </a:r>
          </a:p>
          <a:p>
            <a:pPr marL="1234440" lvl="2" indent="-457200">
              <a:buFont typeface="+mj-lt"/>
              <a:buAutoNum type="arabicParenR"/>
            </a:pPr>
            <a:r>
              <a:rPr lang="en-US" dirty="0"/>
              <a:t>Select “HtBk” as the “Variables.”</a:t>
            </a:r>
          </a:p>
          <a:p>
            <a:pPr marL="1234440" lvl="2" indent="-457200">
              <a:buFont typeface="+mj-lt"/>
              <a:buAutoNum type="arabicParenR"/>
            </a:pPr>
            <a:r>
              <a:rPr lang="en-US" dirty="0"/>
              <a:t>Click “OK.”</a:t>
            </a:r>
          </a:p>
          <a:p>
            <a:pPr marL="1234440" lvl="2" indent="-457200">
              <a:buFont typeface="+mj-lt"/>
              <a:buAutoNum type="arabicParenR"/>
            </a:pPr>
            <a:r>
              <a:rPr lang="en-US" dirty="0"/>
              <a:t>The histogram appears in the new window.</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9059686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2990850" y="1112616"/>
            <a:ext cx="5397500" cy="5575262"/>
          </a:xfrm>
          <a:prstGeom prst="rect">
            <a:avLst/>
          </a:prstGeom>
        </p:spPr>
      </p:pic>
    </p:spTree>
    <p:custDataLst>
      <p:tags r:id="rId1"/>
    </p:custDataLst>
    <p:extLst>
      <p:ext uri="{BB962C8B-B14F-4D97-AF65-F5344CB8AC3E}">
        <p14:creationId xmlns:p14="http://schemas.microsoft.com/office/powerpoint/2010/main" val="12558511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362200" y="1115160"/>
            <a:ext cx="6858000" cy="5361840"/>
          </a:xfrm>
          <a:prstGeom prst="rect">
            <a:avLst/>
          </a:prstGeom>
        </p:spPr>
      </p:pic>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6663142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727723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697439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3" name="Content Placeholder 2"/>
          <p:cNvSpPr>
            <a:spLocks noGrp="1"/>
          </p:cNvSpPr>
          <p:nvPr>
            <p:ph idx="1"/>
          </p:nvPr>
        </p:nvSpPr>
        <p:spPr/>
        <p:txBody>
          <a:bodyPr>
            <a:normAutofit/>
          </a:bodyPr>
          <a:lstStyle/>
          <a:p>
            <a:r>
              <a:rPr lang="en-US" dirty="0"/>
              <a:t>Data File: “Scatter Plot” tab in “Sample Data.xlsx”</a:t>
            </a:r>
          </a:p>
          <a:p>
            <a:r>
              <a:rPr lang="en-US" dirty="0"/>
              <a:t>Steps to render a histogram in Minitab:</a:t>
            </a:r>
          </a:p>
          <a:p>
            <a:pPr marL="1234440" lvl="2" indent="-457200">
              <a:lnSpc>
                <a:spcPct val="120000"/>
              </a:lnSpc>
              <a:buFont typeface="+mj-lt"/>
              <a:buAutoNum type="arabicParenR"/>
            </a:pPr>
            <a:r>
              <a:rPr lang="en-US" sz="1800" dirty="0"/>
              <a:t>Click Graph → Scatterplot.</a:t>
            </a:r>
          </a:p>
          <a:p>
            <a:pPr marL="1234440" lvl="2" indent="-457200">
              <a:lnSpc>
                <a:spcPct val="120000"/>
              </a:lnSpc>
              <a:buFont typeface="+mj-lt"/>
              <a:buAutoNum type="arabicParenR"/>
            </a:pPr>
            <a:r>
              <a:rPr lang="en-US" sz="1800" dirty="0"/>
              <a:t>A new window named “Scatterplots” pops up.</a:t>
            </a:r>
          </a:p>
          <a:p>
            <a:pPr marL="1234440" lvl="2" indent="-457200">
              <a:lnSpc>
                <a:spcPct val="120000"/>
              </a:lnSpc>
              <a:buFont typeface="+mj-lt"/>
              <a:buAutoNum type="arabicParenR"/>
            </a:pPr>
            <a:r>
              <a:rPr lang="en-US" sz="1800" dirty="0"/>
              <a:t>Click “OK” in the window “Scatterplots” and another window named “Scatterplot – Simple” pops up.</a:t>
            </a:r>
          </a:p>
          <a:p>
            <a:pPr marL="1234440" lvl="2" indent="-457200">
              <a:lnSpc>
                <a:spcPct val="120000"/>
              </a:lnSpc>
              <a:buFont typeface="+mj-lt"/>
              <a:buAutoNum type="arabicParenR"/>
            </a:pPr>
            <a:r>
              <a:rPr lang="en-US" sz="1800" dirty="0"/>
              <a:t>Select “MPG” as the “Y variables.”</a:t>
            </a:r>
          </a:p>
          <a:p>
            <a:pPr marL="1234440" lvl="2" indent="-457200">
              <a:lnSpc>
                <a:spcPct val="120000"/>
              </a:lnSpc>
              <a:buFont typeface="+mj-lt"/>
              <a:buAutoNum type="arabicParenR"/>
            </a:pPr>
            <a:r>
              <a:rPr lang="en-US" sz="1800" dirty="0"/>
              <a:t>Select “weight” as the “X variables.”</a:t>
            </a:r>
          </a:p>
          <a:p>
            <a:pPr marL="1234440" lvl="2" indent="-457200">
              <a:lnSpc>
                <a:spcPct val="120000"/>
              </a:lnSpc>
              <a:buFont typeface="+mj-lt"/>
              <a:buAutoNum type="arabicParenR"/>
            </a:pPr>
            <a:r>
              <a:rPr lang="en-US" sz="1800" dirty="0"/>
              <a:t>Click “OK.”</a:t>
            </a:r>
          </a:p>
          <a:p>
            <a:pPr marL="1234440" lvl="2" indent="-457200">
              <a:lnSpc>
                <a:spcPct val="120000"/>
              </a:lnSpc>
              <a:buFont typeface="+mj-lt"/>
              <a:buAutoNum type="arabicParenR"/>
            </a:pPr>
            <a:r>
              <a:rPr lang="en-US" sz="1800" dirty="0"/>
              <a:t>The scatter plot appears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10527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381000" y="1752600"/>
            <a:ext cx="4267200" cy="3970179"/>
          </a:xfrm>
          <a:prstGeom prst="rect">
            <a:avLst/>
          </a:prstGeom>
        </p:spPr>
      </p:pic>
      <p:pic>
        <p:nvPicPr>
          <p:cNvPr id="4" name="Picture 3"/>
          <p:cNvPicPr>
            <a:picLocks noChangeAspect="1"/>
          </p:cNvPicPr>
          <p:nvPr/>
        </p:nvPicPr>
        <p:blipFill>
          <a:blip r:embed="rId5"/>
          <a:stretch>
            <a:fillRect/>
          </a:stretch>
        </p:blipFill>
        <p:spPr>
          <a:xfrm>
            <a:off x="4763435" y="1633871"/>
            <a:ext cx="6357574" cy="4205779"/>
          </a:xfrm>
          <a:prstGeom prst="rect">
            <a:avLst/>
          </a:prstGeom>
        </p:spPr>
      </p:pic>
      <p:sp>
        <p:nvSpPr>
          <p:cNvPr id="21" name="Right Arrow 20"/>
          <p:cNvSpPr/>
          <p:nvPr/>
        </p:nvSpPr>
        <p:spPr>
          <a:xfrm>
            <a:off x="4477218" y="35843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02079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943698" y="1151864"/>
            <a:ext cx="7491803" cy="53340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52895034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76005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Minitab</a:t>
            </a:r>
          </a:p>
        </p:txBody>
      </p:sp>
      <p:sp>
        <p:nvSpPr>
          <p:cNvPr id="3" name="Content Placeholder 2"/>
          <p:cNvSpPr>
            <a:spLocks noGrp="1"/>
          </p:cNvSpPr>
          <p:nvPr>
            <p:ph idx="1"/>
          </p:nvPr>
        </p:nvSpPr>
        <p:spPr/>
        <p:txBody>
          <a:bodyPr>
            <a:normAutofit/>
          </a:bodyPr>
          <a:lstStyle/>
          <a:p>
            <a:r>
              <a:rPr lang="en-US" dirty="0"/>
              <a:t>Steps to plot a run chart in Minitab:</a:t>
            </a:r>
          </a:p>
          <a:p>
            <a:pPr marL="1120140" lvl="2" indent="-342900">
              <a:buFont typeface="+mj-lt"/>
              <a:buAutoNum type="arabicParenR"/>
            </a:pPr>
            <a:r>
              <a:rPr lang="en-US" sz="1800" dirty="0"/>
              <a:t>Data File: “Run Chart” tab in “Sample Data.xlsx.”</a:t>
            </a:r>
          </a:p>
          <a:p>
            <a:pPr marL="1120140" lvl="2" indent="-342900">
              <a:buFont typeface="+mj-lt"/>
              <a:buAutoNum type="arabicParenR"/>
            </a:pPr>
            <a:r>
              <a:rPr lang="en-US" sz="1800" dirty="0"/>
              <a:t>Click Stat → Quality Tools → Run Chart.</a:t>
            </a:r>
          </a:p>
          <a:p>
            <a:pPr marL="1120140" lvl="2" indent="-342900">
              <a:buFont typeface="+mj-lt"/>
              <a:buAutoNum type="arabicParenR"/>
            </a:pPr>
            <a:r>
              <a:rPr lang="en-US" sz="1800" dirty="0"/>
              <a:t>A new window named “Run Chart” pops up.</a:t>
            </a:r>
          </a:p>
          <a:p>
            <a:pPr marL="1120140" lvl="2" indent="-342900">
              <a:buFont typeface="+mj-lt"/>
              <a:buAutoNum type="arabicParenR"/>
            </a:pPr>
            <a:r>
              <a:rPr lang="en-US" sz="1800" dirty="0"/>
              <a:t>Select “Measurement” as the “Single Column.”</a:t>
            </a:r>
          </a:p>
          <a:p>
            <a:pPr marL="1120140" lvl="2" indent="-342900">
              <a:buFont typeface="+mj-lt"/>
              <a:buAutoNum type="arabicParenR"/>
            </a:pPr>
            <a:r>
              <a:rPr lang="en-US" sz="1800" dirty="0"/>
              <a:t>Enter “1” as the “Subgroup Size.”</a:t>
            </a:r>
          </a:p>
          <a:p>
            <a:pPr marL="1120140" lvl="2" indent="-342900">
              <a:buFont typeface="+mj-lt"/>
              <a:buAutoNum type="arabicParenR"/>
            </a:pPr>
            <a:r>
              <a:rPr lang="en-US" sz="1800" dirty="0"/>
              <a:t>Click “OK.”</a:t>
            </a:r>
          </a:p>
          <a:p>
            <a:pPr marL="1120140" lvl="2" indent="-342900">
              <a:buFont typeface="+mj-lt"/>
              <a:buAutoNum type="arabicParenR"/>
            </a:pPr>
            <a:r>
              <a:rPr lang="en-US" sz="1800" dirty="0"/>
              <a:t>The run chart appears automatically in the new window.</a:t>
            </a:r>
            <a:endParaRPr lang="en-US" sz="16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356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380</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pic>
        <p:nvPicPr>
          <p:cNvPr id="3" name="Picture 2"/>
          <p:cNvPicPr>
            <a:picLocks noChangeAspect="1"/>
          </p:cNvPicPr>
          <p:nvPr/>
        </p:nvPicPr>
        <p:blipFill>
          <a:blip r:embed="rId4"/>
          <a:stretch>
            <a:fillRect/>
          </a:stretch>
        </p:blipFill>
        <p:spPr>
          <a:xfrm>
            <a:off x="1997158" y="1116428"/>
            <a:ext cx="7384883" cy="5458392"/>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39323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Run charts are used to identify the trend, cycle, seasonal pattern, or abnormality in the data.</a:t>
            </a:r>
          </a:p>
          <a:p>
            <a:endParaRPr lang="en-US" dirty="0"/>
          </a:p>
          <a:p>
            <a:pPr lvl="1"/>
            <a:r>
              <a:rPr lang="en-US" dirty="0"/>
              <a:t>The time series in this chart appears stable. </a:t>
            </a:r>
          </a:p>
          <a:p>
            <a:pPr lvl="1" indent="-342900"/>
            <a:endParaRPr lang="en-US" dirty="0"/>
          </a:p>
          <a:p>
            <a:pPr lvl="1" indent="-342900"/>
            <a:r>
              <a:rPr lang="en-US" dirty="0"/>
              <a:t>There are no extreme outliers, trending or seasonal patterns.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4343400" y="1142999"/>
            <a:ext cx="6781800" cy="4819553"/>
          </a:xfrm>
          <a:prstGeom prst="rect">
            <a:avLst/>
          </a:prstGeom>
        </p:spPr>
      </p:pic>
    </p:spTree>
    <p:custDataLst>
      <p:tags r:id="rId1"/>
    </p:custDataLst>
    <p:extLst>
      <p:ext uri="{BB962C8B-B14F-4D97-AF65-F5344CB8AC3E}">
        <p14:creationId xmlns:p14="http://schemas.microsoft.com/office/powerpoint/2010/main" val="10494345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3886200" cy="5486400"/>
          </a:xfrm>
        </p:spPr>
        <p:txBody>
          <a:bodyPr>
            <a:normAutofit/>
          </a:bodyPr>
          <a:lstStyle/>
          <a:p>
            <a:r>
              <a:rPr lang="en-US" dirty="0"/>
              <a:t>Following the previous “Run Chart” instructions, create a new chart using the data listed in the column “Cycle” in the “Run Chart” tab of “Sample Data.xlsx.”</a:t>
            </a:r>
          </a:p>
          <a:p>
            <a:endParaRPr lang="en-US" dirty="0"/>
          </a:p>
          <a:p>
            <a:r>
              <a:rPr lang="en-US" dirty="0"/>
              <a:t>Notice the repeating pattern of the data. This could suggest something cyclical or seasonal.</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382</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530247" y="1149262"/>
            <a:ext cx="6634530" cy="4718137"/>
          </a:xfrm>
          <a:prstGeom prst="rect">
            <a:avLst/>
          </a:prstGeom>
        </p:spPr>
      </p:pic>
    </p:spTree>
    <p:custDataLst>
      <p:tags r:id="rId1"/>
    </p:custDataLst>
    <p:extLst>
      <p:ext uri="{BB962C8B-B14F-4D97-AF65-F5344CB8AC3E}">
        <p14:creationId xmlns:p14="http://schemas.microsoft.com/office/powerpoint/2010/main" val="33778352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Create another run chart using the data listed in column “Trend” in the “Run Chart” tab of “Sample Data.xlsx.”</a:t>
            </a:r>
          </a:p>
          <a:p>
            <a:endParaRPr lang="en-US" dirty="0"/>
          </a:p>
          <a:p>
            <a:r>
              <a:rPr lang="en-US" dirty="0"/>
              <a:t>Notice the trending pattern represented by the data points successively declining.</a:t>
            </a:r>
          </a:p>
          <a:p>
            <a:pPr marL="114300" indent="0">
              <a:buNone/>
            </a:pPr>
            <a:endParaRPr lang="en-US" sz="2800"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383</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668103" y="1164921"/>
            <a:ext cx="6505362" cy="4626280"/>
          </a:xfrm>
          <a:prstGeom prst="rect">
            <a:avLst/>
          </a:prstGeom>
        </p:spPr>
      </p:pic>
    </p:spTree>
    <p:custDataLst>
      <p:tags r:id="rId1"/>
    </p:custDataLst>
    <p:extLst>
      <p:ext uri="{BB962C8B-B14F-4D97-AF65-F5344CB8AC3E}">
        <p14:creationId xmlns:p14="http://schemas.microsoft.com/office/powerpoint/2010/main" val="288764735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73994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385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5744427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3034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259785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388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54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389</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1979256" y="1828800"/>
            <a:ext cx="7338181" cy="914400"/>
            <a:chOff x="150023" y="3048000"/>
            <a:chExt cx="7338181" cy="914400"/>
          </a:xfrm>
        </p:grpSpPr>
        <p:sp>
          <p:nvSpPr>
            <p:cNvPr id="17" name="Rectangle 16"/>
            <p:cNvSpPr/>
            <p:nvPr/>
          </p:nvSpPr>
          <p:spPr>
            <a:xfrm>
              <a:off x="2970858" y="3048000"/>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Measurement</a:t>
              </a:r>
              <a:r>
                <a:rPr lang="en-US" b="1" dirty="0">
                  <a:solidFill>
                    <a:schemeClr val="bg1">
                      <a:lumMod val="50000"/>
                    </a:schemeClr>
                  </a:solidFill>
                </a:rPr>
                <a:t> </a:t>
              </a:r>
              <a:r>
                <a:rPr lang="en-US" b="1" dirty="0">
                  <a:solidFill>
                    <a:srgbClr val="000000"/>
                  </a:solidFill>
                </a:rPr>
                <a:t>System</a:t>
              </a:r>
            </a:p>
          </p:txBody>
        </p:sp>
        <p:sp>
          <p:nvSpPr>
            <p:cNvPr id="18" name="TextBox 17"/>
            <p:cNvSpPr txBox="1"/>
            <p:nvPr/>
          </p:nvSpPr>
          <p:spPr>
            <a:xfrm>
              <a:off x="150023" y="3322604"/>
              <a:ext cx="1508746" cy="400110"/>
            </a:xfrm>
            <a:prstGeom prst="rect">
              <a:avLst/>
            </a:prstGeom>
            <a:noFill/>
          </p:spPr>
          <p:txBody>
            <a:bodyPr wrap="none" rtlCol="0">
              <a:spAutoFit/>
            </a:bodyPr>
            <a:lstStyle/>
            <a:p>
              <a:r>
                <a:rPr lang="en-US" sz="2000" b="1" dirty="0">
                  <a:solidFill>
                    <a:schemeClr val="bg1">
                      <a:lumMod val="50000"/>
                    </a:schemeClr>
                  </a:solidFill>
                </a:rPr>
                <a:t>Inputs (</a:t>
              </a:r>
              <a:r>
                <a:rPr lang="en-US" sz="2000" b="1" dirty="0" err="1">
                  <a:solidFill>
                    <a:schemeClr val="bg1">
                      <a:lumMod val="50000"/>
                    </a:schemeClr>
                  </a:solidFill>
                </a:rPr>
                <a:t>Xs</a:t>
              </a:r>
              <a:r>
                <a:rPr lang="en-US" sz="2000" b="1" dirty="0">
                  <a:solidFill>
                    <a:schemeClr val="bg1">
                      <a:lumMod val="50000"/>
                    </a:schemeClr>
                  </a:solidFill>
                </a:rPr>
                <a:t>)</a:t>
              </a:r>
              <a:endParaRPr lang="en-US" b="1" dirty="0">
                <a:solidFill>
                  <a:schemeClr val="bg1">
                    <a:lumMod val="50000"/>
                  </a:schemeClr>
                </a:solidFill>
              </a:endParaRPr>
            </a:p>
          </p:txBody>
        </p:sp>
        <p:sp>
          <p:nvSpPr>
            <p:cNvPr id="19" name="TextBox 18"/>
            <p:cNvSpPr txBox="1"/>
            <p:nvPr/>
          </p:nvSpPr>
          <p:spPr>
            <a:xfrm>
              <a:off x="6051592" y="3322604"/>
              <a:ext cx="1436612" cy="400110"/>
            </a:xfrm>
            <a:prstGeom prst="rect">
              <a:avLst/>
            </a:prstGeom>
            <a:noFill/>
          </p:spPr>
          <p:txBody>
            <a:bodyPr wrap="none" rtlCol="0">
              <a:spAutoFit/>
            </a:bodyPr>
            <a:lstStyle/>
            <a:p>
              <a:r>
                <a:rPr lang="en-US" sz="2000" b="1" dirty="0">
                  <a:solidFill>
                    <a:schemeClr val="bg1">
                      <a:lumMod val="50000"/>
                    </a:schemeClr>
                  </a:solidFill>
                </a:rPr>
                <a:t>Output (Y)</a:t>
              </a:r>
              <a:endParaRPr lang="en-US" b="1" dirty="0">
                <a:solidFill>
                  <a:schemeClr val="bg1">
                    <a:lumMod val="50000"/>
                  </a:schemeClr>
                </a:solidFill>
              </a:endParaRPr>
            </a:p>
          </p:txBody>
        </p:sp>
      </p:grpSp>
      <p:sp>
        <p:nvSpPr>
          <p:cNvPr id="20" name="Right Arrow 19"/>
          <p:cNvSpPr/>
          <p:nvPr/>
        </p:nvSpPr>
        <p:spPr>
          <a:xfrm>
            <a:off x="3899915"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ight Arrow 20"/>
          <p:cNvSpPr/>
          <p:nvPr/>
        </p:nvSpPr>
        <p:spPr>
          <a:xfrm>
            <a:off x="7064358"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999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Control Phase Tools and Deliverables</a:t>
            </a:r>
            <a:endParaRPr lang="en-US" sz="1000" b="1" dirty="0">
              <a:solidFill>
                <a:srgbClr val="182835"/>
              </a:solidFill>
            </a:endParaRPr>
          </a:p>
          <a:p>
            <a:pPr lvl="1"/>
            <a:r>
              <a:rPr lang="en-US" sz="2400" dirty="0"/>
              <a:t>Statistical Process Control (SPC/Control Charts)</a:t>
            </a:r>
          </a:p>
          <a:p>
            <a:pPr lvl="2"/>
            <a:r>
              <a:rPr lang="en-US" sz="2200" dirty="0"/>
              <a:t>IMR, XbarS, XbarR, P, NP, U, C etc.</a:t>
            </a:r>
          </a:p>
          <a:p>
            <a:pPr marL="777240" lvl="2" indent="0">
              <a:buNone/>
            </a:pPr>
            <a:endParaRPr lang="en-US" dirty="0"/>
          </a:p>
          <a:p>
            <a:pPr lvl="1"/>
            <a:r>
              <a:rPr lang="en-US" sz="2400" dirty="0"/>
              <a:t>Control Plan Documents</a:t>
            </a:r>
            <a:endParaRPr lang="en-US" dirty="0"/>
          </a:p>
          <a:p>
            <a:pPr lvl="2"/>
            <a:r>
              <a:rPr lang="en-US" sz="2200" dirty="0"/>
              <a:t>Control Plan</a:t>
            </a:r>
          </a:p>
          <a:p>
            <a:pPr lvl="2"/>
            <a:r>
              <a:rPr lang="en-US" sz="2200" dirty="0"/>
              <a:t>Training Plan</a:t>
            </a:r>
          </a:p>
          <a:p>
            <a:pPr lvl="2"/>
            <a:r>
              <a:rPr lang="en-US" sz="2200" dirty="0"/>
              <a:t>Communication Plan</a:t>
            </a:r>
          </a:p>
          <a:p>
            <a:pPr lvl="2"/>
            <a:r>
              <a:rPr lang="en-US" sz="2200" dirty="0"/>
              <a:t>Audit Checklist</a:t>
            </a:r>
          </a:p>
          <a:p>
            <a:pPr marL="777240" lvl="2" indent="0">
              <a:buNone/>
            </a:pPr>
            <a:endParaRPr lang="en-US" dirty="0"/>
          </a:p>
          <a:p>
            <a:pPr lvl="1"/>
            <a:r>
              <a:rPr lang="en-US" sz="2400" dirty="0"/>
              <a:t>Lean Control Methods</a:t>
            </a:r>
          </a:p>
          <a:p>
            <a:pPr lvl="2"/>
            <a:r>
              <a:rPr lang="en-US" sz="2200" dirty="0"/>
              <a:t>Poka-Yoke</a:t>
            </a:r>
          </a:p>
          <a:p>
            <a:pPr lvl="2"/>
            <a:r>
              <a:rPr lang="en-US" sz="2200" dirty="0"/>
              <a:t>Five-S</a:t>
            </a:r>
          </a:p>
          <a:p>
            <a:pPr lvl="2"/>
            <a:r>
              <a:rPr lang="en-US" sz="2200" dirty="0"/>
              <a:t>Kanban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pPr marL="114300" indent="0" algn="ctr">
              <a:buNone/>
            </a:pPr>
            <a:r>
              <a:rPr lang="en-US" b="1" dirty="0">
                <a:solidFill>
                  <a:srgbClr val="182835"/>
                </a:solidFill>
              </a:rPr>
              <a:t>Observed Value = True Value + Measurement Error</a:t>
            </a:r>
          </a:p>
          <a:p>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10" name="Slide Number Placeholder 9"/>
          <p:cNvSpPr>
            <a:spLocks noGrp="1"/>
          </p:cNvSpPr>
          <p:nvPr>
            <p:ph type="sldNum" sz="quarter" idx="4"/>
          </p:nvPr>
        </p:nvSpPr>
        <p:spPr/>
        <p:txBody>
          <a:bodyPr/>
          <a:lstStyle/>
          <a:p>
            <a:fld id="{28B83BC3-069B-46AF-A4E6-C99928E1A4FA}" type="slidenum">
              <a:rPr lang="en-US" smtClean="0"/>
              <a:pPr/>
              <a:t>390</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5502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533572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007340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1280370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064976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24373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396</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61003018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397</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0362056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398</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91811528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399</a:t>
            </a:fld>
            <a:endParaRPr lang="en-US" dirty="0"/>
          </a:p>
        </p:txBody>
      </p:sp>
      <p:sp>
        <p:nvSpPr>
          <p:cNvPr id="23" name="Footer Placeholder 22"/>
          <p:cNvSpPr>
            <a:spLocks noGrp="1"/>
          </p:cNvSpPr>
          <p:nvPr>
            <p:ph type="ftr" sz="quarter" idx="3"/>
          </p:nvPr>
        </p:nvSpPr>
        <p:spPr/>
        <p:txBody>
          <a:bodyPr/>
          <a:lstStyle/>
          <a:p>
            <a:r>
              <a:rPr lang="en-US"/>
              <a:t>© Lean Sigma Corporation</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41742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Black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rgbClr val="182835"/>
                </a:solidFill>
              </a:rPr>
              <a:t>1.1 Six Sigma Overview	</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2">
                    <a:lumMod val="65000"/>
                  </a:schemeClr>
                </a:solidFill>
              </a:rPr>
              <a:t>1.2 Six Sigma Fundamentals</a:t>
            </a:r>
          </a:p>
          <a:p>
            <a:pPr marL="114300" indent="0">
              <a:buNone/>
            </a:pPr>
            <a:r>
              <a:rPr lang="en-US" sz="1600" b="1" dirty="0">
                <a:solidFill>
                  <a:schemeClr val="bg2">
                    <a:lumMod val="65000"/>
                  </a:schemeClr>
                </a:solidFill>
              </a:rPr>
              <a:t>   </a:t>
            </a:r>
            <a:r>
              <a:rPr lang="en-US" sz="1600" dirty="0">
                <a:solidFill>
                  <a:schemeClr val="bg2">
                    <a:lumMod val="65000"/>
                  </a:schemeClr>
                </a:solidFill>
              </a:rPr>
              <a:t>1.2.1 Defining a Process</a:t>
            </a:r>
          </a:p>
          <a:p>
            <a:pPr marL="114300" indent="0">
              <a:buNone/>
            </a:pPr>
            <a:r>
              <a:rPr lang="en-US" sz="1600" dirty="0">
                <a:solidFill>
                  <a:schemeClr val="bg2">
                    <a:lumMod val="65000"/>
                  </a:schemeClr>
                </a:solidFill>
              </a:rPr>
              <a:t>   1.2.2 VOC and CTQs</a:t>
            </a:r>
          </a:p>
          <a:p>
            <a:pPr marL="114300" indent="0">
              <a:buNone/>
            </a:pPr>
            <a:r>
              <a:rPr lang="en-US" sz="1600" dirty="0">
                <a:solidFill>
                  <a:schemeClr val="bg2">
                    <a:lumMod val="65000"/>
                  </a:schemeClr>
                </a:solidFill>
              </a:rPr>
              <a:t>   1.2.3 QFD</a:t>
            </a:r>
          </a:p>
          <a:p>
            <a:pPr marL="114300" indent="0">
              <a:buNone/>
            </a:pPr>
            <a:r>
              <a:rPr lang="en-US" sz="1600" dirty="0">
                <a:solidFill>
                  <a:schemeClr val="bg2">
                    <a:lumMod val="65000"/>
                  </a:schemeClr>
                </a:solidFill>
              </a:rPr>
              <a:t>   1.2.4 Cost of Poor Quality (COPQ)</a:t>
            </a:r>
          </a:p>
          <a:p>
            <a:pPr marL="114300" indent="0">
              <a:buNone/>
            </a:pPr>
            <a:r>
              <a:rPr lang="en-US" sz="1600" dirty="0">
                <a:solidFill>
                  <a:schemeClr val="bg2">
                    <a:lumMod val="65000"/>
                  </a:schemeClr>
                </a:solidFill>
              </a:rPr>
              <a:t>   1.2.5 Pareto Analysis (80 : 20 rule)</a:t>
            </a: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1.3 Lean Six Sigma Projects</a:t>
            </a:r>
          </a:p>
          <a:p>
            <a:pPr marL="114300" indent="0">
              <a:buNone/>
            </a:pPr>
            <a:r>
              <a:rPr lang="en-US" sz="1600" b="1" dirty="0">
                <a:solidFill>
                  <a:schemeClr val="bg2">
                    <a:lumMod val="65000"/>
                  </a:schemeClr>
                </a:solidFill>
              </a:rPr>
              <a:t>    </a:t>
            </a:r>
            <a:r>
              <a:rPr lang="en-US" sz="1600" dirty="0">
                <a:solidFill>
                  <a:schemeClr val="bg2">
                    <a:lumMod val="65000"/>
                  </a:schemeClr>
                </a:solidFill>
              </a:rPr>
              <a:t>1.3.1 Six Sigma Metrics</a:t>
            </a:r>
          </a:p>
          <a:p>
            <a:pPr marL="114300" indent="0">
              <a:buNone/>
            </a:pPr>
            <a:r>
              <a:rPr lang="en-US" sz="1600" dirty="0">
                <a:solidFill>
                  <a:schemeClr val="bg2">
                    <a:lumMod val="65000"/>
                  </a:schemeClr>
                </a:solidFill>
              </a:rPr>
              <a:t>    1.3.2 Business Case and Charter</a:t>
            </a:r>
          </a:p>
          <a:p>
            <a:pPr marL="114300" indent="0">
              <a:buNone/>
            </a:pPr>
            <a:r>
              <a:rPr lang="en-US" sz="1600" dirty="0">
                <a:solidFill>
                  <a:schemeClr val="bg2">
                    <a:lumMod val="65000"/>
                  </a:schemeClr>
                </a:solidFill>
              </a:rPr>
              <a:t>    1.3.3 Project Team Selection</a:t>
            </a:r>
          </a:p>
          <a:p>
            <a:pPr marL="287338" indent="0">
              <a:buNone/>
            </a:pPr>
            <a:r>
              <a:rPr lang="en-US" sz="1600" dirty="0">
                <a:solidFill>
                  <a:schemeClr val="bg2">
                    <a:lumMod val="65000"/>
                  </a:schemeClr>
                </a:solidFill>
              </a:rPr>
              <a:t>1.3.4 Project Risk Management</a:t>
            </a:r>
          </a:p>
          <a:p>
            <a:pPr marL="287338" indent="0">
              <a:buNone/>
            </a:pPr>
            <a:r>
              <a:rPr lang="en-US" sz="1600" dirty="0">
                <a:solidFill>
                  <a:schemeClr val="bg2">
                    <a:lumMod val="65000"/>
                  </a:schemeClr>
                </a:solidFill>
              </a:rPr>
              <a:t>1.3.5 Project Planning</a:t>
            </a:r>
          </a:p>
          <a:p>
            <a:pPr marL="287338" indent="0">
              <a:buNone/>
            </a:pPr>
            <a:endParaRPr lang="en-US" sz="1600" dirty="0">
              <a:solidFill>
                <a:schemeClr val="bg2">
                  <a:lumMod val="65000"/>
                </a:schemeClr>
              </a:solidFill>
            </a:endParaRPr>
          </a:p>
          <a:p>
            <a:pPr marL="287338" indent="0">
              <a:buNone/>
            </a:pPr>
            <a:r>
              <a:rPr lang="en-US" sz="1600" b="1" dirty="0">
                <a:solidFill>
                  <a:schemeClr val="bg2">
                    <a:lumMod val="65000"/>
                  </a:schemeClr>
                </a:solidFill>
              </a:rPr>
              <a:t>1.4 Lean Fundamentals</a:t>
            </a:r>
          </a:p>
          <a:p>
            <a:pPr marL="287338" indent="0">
              <a:buNone/>
            </a:pPr>
            <a:r>
              <a:rPr lang="en-US" sz="1600" dirty="0">
                <a:solidFill>
                  <a:schemeClr val="bg2">
                    <a:lumMod val="65000"/>
                  </a:schemeClr>
                </a:solidFill>
              </a:rPr>
              <a:t>   1.4.1 Lean and Six Sigma</a:t>
            </a:r>
          </a:p>
          <a:p>
            <a:pPr marL="287338" indent="0">
              <a:buNone/>
            </a:pPr>
            <a:r>
              <a:rPr lang="en-US" sz="1600" dirty="0">
                <a:solidFill>
                  <a:schemeClr val="bg2">
                    <a:lumMod val="65000"/>
                  </a:schemeClr>
                </a:solidFill>
              </a:rPr>
              <a:t>   1.4.2 History of Lean</a:t>
            </a:r>
          </a:p>
          <a:p>
            <a:pPr marL="287338" indent="0">
              <a:buNone/>
            </a:pPr>
            <a:r>
              <a:rPr lang="en-US" sz="1600" dirty="0">
                <a:solidFill>
                  <a:schemeClr val="bg2">
                    <a:lumMod val="65000"/>
                  </a:schemeClr>
                </a:solidFill>
              </a:rPr>
              <a:t>   1.4.3 The Seven Deadly </a:t>
            </a:r>
            <a:r>
              <a:rPr lang="en-US" sz="1600" dirty="0" err="1">
                <a:solidFill>
                  <a:schemeClr val="bg2">
                    <a:lumMod val="65000"/>
                  </a:schemeClr>
                </a:solidFill>
              </a:rPr>
              <a:t>Muda</a:t>
            </a:r>
            <a:endParaRPr lang="en-US" sz="1600" dirty="0">
              <a:solidFill>
                <a:schemeClr val="bg2">
                  <a:lumMod val="65000"/>
                </a:schemeClr>
              </a:solidFill>
            </a:endParaRPr>
          </a:p>
          <a:p>
            <a:pPr marL="287338" indent="0">
              <a:buNone/>
            </a:pPr>
            <a:r>
              <a:rPr lang="en-US" sz="1600" dirty="0">
                <a:solidFill>
                  <a:schemeClr val="bg2">
                    <a:lumMod val="65000"/>
                  </a:schemeClr>
                </a:solidFill>
              </a:rPr>
              <a:t>   1.4.4 Five-S (5S)</a:t>
            </a:r>
          </a:p>
          <a:p>
            <a:pPr marL="287338" indent="0">
              <a:buNone/>
            </a:pPr>
            <a:endParaRPr lang="en-US" sz="1600" dirty="0">
              <a:solidFill>
                <a:schemeClr val="bg2">
                  <a:lumMod val="65000"/>
                </a:schemeClr>
              </a:solidFill>
            </a:endParaRP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a:t>
            </a:r>
            <a:r>
              <a:rPr lang="en-US" dirty="0">
                <a:cs typeface="Arial" pitchFamily="34" charset="0"/>
              </a:rPr>
              <a:t>Six Sigma Methodology</a:t>
            </a:r>
          </a:p>
        </p:txBody>
      </p:sp>
      <p:sp>
        <p:nvSpPr>
          <p:cNvPr id="7" name="Slide Number Placeholder 6"/>
          <p:cNvSpPr>
            <a:spLocks noGrp="1"/>
          </p:cNvSpPr>
          <p:nvPr>
            <p:ph type="sldNum" sz="quarter" idx="4"/>
          </p:nvPr>
        </p:nvSpPr>
        <p:spPr/>
        <p:txBody>
          <a:bodyPr/>
          <a:lstStyle/>
          <a:p>
            <a:fld id="{28B83BC3-069B-46AF-A4E6-C99928E1A4FA}" type="slidenum">
              <a:rPr lang="en-US" smtClean="0"/>
              <a:pPr/>
              <a:t>40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2254408795"/>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481164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33177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842931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solidFill>
                  <a:srgbClr val="292929"/>
                </a:solidFill>
              </a:rPr>
              <a:t>where the reference value is a standard agreed upon</a:t>
            </a:r>
          </a:p>
          <a:p>
            <a:pPr marL="114300" indent="0" algn="ctr">
              <a:buNone/>
            </a:pPr>
            <a:endParaRPr lang="en-US" dirty="0">
              <a:solidFill>
                <a:srgbClr val="292929"/>
              </a:solidFill>
            </a:endParaRPr>
          </a:p>
          <a:p>
            <a:pPr marL="114300" indent="0">
              <a:buNone/>
            </a:pPr>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403</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8028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3547954" y="2099547"/>
            <a:ext cx="3409524" cy="2371429"/>
          </a:xfrm>
        </p:spPr>
      </p:pic>
      <p:sp>
        <p:nvSpPr>
          <p:cNvPr id="12" name="Slide Number Placeholder 11"/>
          <p:cNvSpPr>
            <a:spLocks noGrp="1"/>
          </p:cNvSpPr>
          <p:nvPr>
            <p:ph type="sldNum" sz="quarter" idx="4"/>
          </p:nvPr>
        </p:nvSpPr>
        <p:spPr/>
        <p:txBody>
          <a:bodyPr/>
          <a:lstStyle/>
          <a:p>
            <a:fld id="{28B83BC3-069B-46AF-A4E6-C99928E1A4FA}" type="slidenum">
              <a:rPr lang="en-US" smtClean="0"/>
              <a:pPr/>
              <a:t>404</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599" y="4680466"/>
            <a:ext cx="10515601" cy="1323439"/>
          </a:xfrm>
          <a:prstGeom prst="rect">
            <a:avLst/>
          </a:prstGeom>
          <a:noFill/>
        </p:spPr>
        <p:txBody>
          <a:bodyPr wrap="square" rtlCol="0">
            <a:spAutoFit/>
          </a:bodyPr>
          <a:lstStyle/>
          <a:p>
            <a:pPr marL="236538" indent="-236538">
              <a:buFont typeface="Arial" pitchFamily="34" charset="0"/>
              <a:buChar char="•"/>
            </a:pPr>
            <a:r>
              <a:rPr lang="en-US" sz="2000" dirty="0"/>
              <a:t>The closer the average of all measurements is to the reference level, the smaller the bias.</a:t>
            </a:r>
          </a:p>
          <a:p>
            <a:pPr marL="236538" indent="-236538">
              <a:buFont typeface="Arial" pitchFamily="34" charset="0"/>
              <a:buChar char="•"/>
            </a:pPr>
            <a:endParaRPr lang="en-US" sz="2000" dirty="0"/>
          </a:p>
          <a:p>
            <a:pPr marL="236538" indent="-236538">
              <a:buFont typeface="Arial" pitchFamily="34" charset="0"/>
              <a:buChar char="•"/>
            </a:pPr>
            <a:r>
              <a:rPr lang="en-US" sz="2000"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153593857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62578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292988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9084317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5871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677387" y="2819400"/>
            <a:ext cx="6024426"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9093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410</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t>Linearity = |Slope| × Process Variation</a:t>
            </a:r>
          </a:p>
          <a:p>
            <a:endParaRPr lang="en-US" sz="2000" i="1" dirty="0"/>
          </a:p>
          <a:p>
            <a:r>
              <a:rPr lang="en-US" sz="2000" i="1" dirty="0"/>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29189434"/>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2"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715470"/>
            <a:ext cx="3898824" cy="923330"/>
          </a:xfrm>
          <a:prstGeom prst="rect">
            <a:avLst/>
          </a:prstGeom>
          <a:noFill/>
        </p:spPr>
        <p:txBody>
          <a:bodyPr wrap="none" rtlCol="0">
            <a:spAutoFit/>
          </a:bodyPr>
          <a:lstStyle/>
          <a:p>
            <a:r>
              <a:rPr lang="en-US" i="1" dirty="0"/>
              <a:t>x</a:t>
            </a:r>
            <a:r>
              <a:rPr lang="en-US" i="1" baseline="-25000" dirty="0"/>
              <a:t>i</a:t>
            </a:r>
            <a:r>
              <a:rPr lang="en-US" dirty="0"/>
              <a:t> is the reference value;</a:t>
            </a:r>
          </a:p>
          <a:p>
            <a:r>
              <a:rPr lang="en-US" i="1" dirty="0"/>
              <a:t>y</a:t>
            </a:r>
            <a:r>
              <a:rPr lang="en-US" i="1" baseline="-25000" dirty="0"/>
              <a:t>i</a:t>
            </a:r>
            <a:r>
              <a:rPr lang="en-US" dirty="0"/>
              <a:t> is the bias at each reference level;</a:t>
            </a:r>
          </a:p>
          <a:p>
            <a:r>
              <a:rPr lang="en-US" i="1" dirty="0"/>
              <a:t>n</a:t>
            </a:r>
            <a:r>
              <a:rPr lang="en-US" dirty="0"/>
              <a:t> is the sample size.</a:t>
            </a:r>
          </a:p>
        </p:txBody>
      </p:sp>
    </p:spTree>
    <p:custDataLst>
      <p:tags r:id="rId2"/>
    </p:custDataLst>
    <p:extLst>
      <p:ext uri="{BB962C8B-B14F-4D97-AF65-F5344CB8AC3E}">
        <p14:creationId xmlns:p14="http://schemas.microsoft.com/office/powerpoint/2010/main" val="120552083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191790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42122794"/>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20" name="Slide Number Placeholder 19"/>
          <p:cNvSpPr>
            <a:spLocks noGrp="1"/>
          </p:cNvSpPr>
          <p:nvPr>
            <p:ph type="sldNum" sz="quarter" idx="4"/>
          </p:nvPr>
        </p:nvSpPr>
        <p:spPr/>
        <p:txBody>
          <a:bodyPr/>
          <a:lstStyle/>
          <a:p>
            <a:fld id="{28B83BC3-069B-46AF-A4E6-C99928E1A4FA}" type="slidenum">
              <a:rPr lang="en-US" smtClean="0"/>
              <a:pPr/>
              <a:t>413</a:t>
            </a:fld>
            <a:endParaRPr lang="en-US" dirty="0"/>
          </a:p>
        </p:txBody>
      </p:sp>
      <p:sp>
        <p:nvSpPr>
          <p:cNvPr id="19" name="Footer Placeholder 18"/>
          <p:cNvSpPr>
            <a:spLocks noGrp="1"/>
          </p:cNvSpPr>
          <p:nvPr>
            <p:ph type="ftr" sz="quarter" idx="3"/>
          </p:nvPr>
        </p:nvSpPr>
        <p:spPr/>
        <p:txBody>
          <a:bodyPr/>
          <a:lstStyle/>
          <a:p>
            <a:r>
              <a:rPr lang="en-US"/>
              <a:t>© Lean Sigma Corporation</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218405" y="4038600"/>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978151" y="3808563"/>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340883905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1" name="Picture 10"/>
          <p:cNvPicPr>
            <a:picLocks noChangeAspect="1"/>
          </p:cNvPicPr>
          <p:nvPr/>
        </p:nvPicPr>
        <p:blipFill>
          <a:blip r:embed="rId4"/>
          <a:stretch>
            <a:fillRect/>
          </a:stretch>
        </p:blipFill>
        <p:spPr>
          <a:xfrm>
            <a:off x="4648200" y="1447800"/>
            <a:ext cx="6400800" cy="3457743"/>
          </a:xfrm>
          <a:prstGeom prst="rect">
            <a:avLst/>
          </a:prstGeom>
        </p:spPr>
      </p:pic>
      <p:sp>
        <p:nvSpPr>
          <p:cNvPr id="12" name="Content Placeholder 2"/>
          <p:cNvSpPr>
            <a:spLocks noGrp="1"/>
          </p:cNvSpPr>
          <p:nvPr>
            <p:ph idx="1"/>
          </p:nvPr>
        </p:nvSpPr>
        <p:spPr>
          <a:xfrm>
            <a:off x="762000" y="1295400"/>
            <a:ext cx="3962400" cy="5486400"/>
          </a:xfrm>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Tree>
    <p:custDataLst>
      <p:tags r:id="rId1"/>
    </p:custDataLst>
    <p:extLst>
      <p:ext uri="{BB962C8B-B14F-4D97-AF65-F5344CB8AC3E}">
        <p14:creationId xmlns:p14="http://schemas.microsoft.com/office/powerpoint/2010/main" val="38563266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142845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8" name="Slide Number Placeholder 7"/>
          <p:cNvSpPr>
            <a:spLocks noGrp="1"/>
          </p:cNvSpPr>
          <p:nvPr>
            <p:ph type="sldNum" sz="quarter" idx="4"/>
          </p:nvPr>
        </p:nvSpPr>
        <p:spPr/>
        <p:txBody>
          <a:bodyPr/>
          <a:lstStyle/>
          <a:p>
            <a:fld id="{28B83BC3-069B-46AF-A4E6-C99928E1A4FA}" type="slidenum">
              <a:rPr lang="en-US" smtClean="0"/>
              <a:pPr/>
              <a:t>416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587451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3964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91706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611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7" name="Slide Number Placeholder 6"/>
          <p:cNvSpPr>
            <a:spLocks noGrp="1"/>
          </p:cNvSpPr>
          <p:nvPr>
            <p:ph type="sldNum" sz="quarter" idx="4"/>
          </p:nvPr>
        </p:nvSpPr>
        <p:spPr/>
        <p:txBody>
          <a:bodyPr/>
          <a:lstStyle/>
          <a:p>
            <a:fld id="{28B83BC3-069B-46AF-A4E6-C99928E1A4FA}" type="slidenum">
              <a:rPr lang="en-US" smtClean="0"/>
              <a:pPr/>
              <a:t>42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89717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421</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4583246"/>
              </p:ext>
            </p:extLst>
          </p:nvPr>
        </p:nvGraphicFramePr>
        <p:xfrm>
          <a:off x="2819400" y="1497949"/>
          <a:ext cx="1120140" cy="533400"/>
        </p:xfrm>
        <a:graphic>
          <a:graphicData uri="http://schemas.openxmlformats.org/presentationml/2006/ole">
            <mc:AlternateContent xmlns:mc="http://schemas.openxmlformats.org/markup-compatibility/2006">
              <mc:Choice xmlns:v="urn:schemas-microsoft-com:vml" Requires="v">
                <p:oleObj spid="_x0000_s8204"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97949"/>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2653356244"/>
              </p:ext>
            </p:extLst>
          </p:nvPr>
        </p:nvGraphicFramePr>
        <p:xfrm>
          <a:off x="2103437" y="1917049"/>
          <a:ext cx="720725" cy="533400"/>
        </p:xfrm>
        <a:graphic>
          <a:graphicData uri="http://schemas.openxmlformats.org/presentationml/2006/ole">
            <mc:AlternateContent xmlns:mc="http://schemas.openxmlformats.org/markup-compatibility/2006">
              <mc:Choice xmlns:v="urn:schemas-microsoft-com:vml" Requires="v">
                <p:oleObj spid="_x0000_s8205"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437" y="1917049"/>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880957187"/>
              </p:ext>
            </p:extLst>
          </p:nvPr>
        </p:nvGraphicFramePr>
        <p:xfrm>
          <a:off x="3717925" y="2330706"/>
          <a:ext cx="1627187" cy="533400"/>
        </p:xfrm>
        <a:graphic>
          <a:graphicData uri="http://schemas.openxmlformats.org/presentationml/2006/ole">
            <mc:AlternateContent xmlns:mc="http://schemas.openxmlformats.org/markup-compatibility/2006">
              <mc:Choice xmlns:v="urn:schemas-microsoft-com:vml" Requires="v">
                <p:oleObj spid="_x0000_s8206"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717925" y="2330706"/>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4270323293"/>
              </p:ext>
            </p:extLst>
          </p:nvPr>
        </p:nvGraphicFramePr>
        <p:xfrm>
          <a:off x="3108325" y="2732896"/>
          <a:ext cx="1281113" cy="533400"/>
        </p:xfrm>
        <a:graphic>
          <a:graphicData uri="http://schemas.openxmlformats.org/presentationml/2006/ole">
            <mc:AlternateContent xmlns:mc="http://schemas.openxmlformats.org/markup-compatibility/2006">
              <mc:Choice xmlns:v="urn:schemas-microsoft-com:vml" Requires="v">
                <p:oleObj spid="_x0000_s8207"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5" y="2732896"/>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46769861"/>
              </p:ext>
            </p:extLst>
          </p:nvPr>
        </p:nvGraphicFramePr>
        <p:xfrm>
          <a:off x="2097024" y="4800600"/>
          <a:ext cx="7239000" cy="620486"/>
        </p:xfrm>
        <a:graphic>
          <a:graphicData uri="http://schemas.openxmlformats.org/presentationml/2006/ole">
            <mc:AlternateContent xmlns:mc="http://schemas.openxmlformats.org/markup-compatibility/2006">
              <mc:Choice xmlns:v="urn:schemas-microsoft-com:vml" Requires="v">
                <p:oleObj spid="_x0000_s8208"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7024" y="4800600"/>
                        <a:ext cx="7239000" cy="620486"/>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17915908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A valid measurement system has low variability in both repeatability and reproducibility so that the total variability observed can reflect the true variability in the objects (parts) being measured.</a:t>
            </a:r>
          </a:p>
          <a:p>
            <a:endParaRPr lang="en-US" dirty="0"/>
          </a:p>
          <a:p>
            <a:endParaRPr lang="en-US" dirty="0"/>
          </a:p>
          <a:p>
            <a:endParaRPr lang="en-US" dirty="0"/>
          </a:p>
          <a:p>
            <a:endParaRPr lang="en-US" dirty="0"/>
          </a:p>
          <a:p>
            <a:endParaRPr lang="en-US" dirty="0"/>
          </a:p>
          <a:p>
            <a:r>
              <a:rPr lang="en-US" dirty="0"/>
              <a:t>Gauge R&amp;R variance reflects the precision level of the measurement system.</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422</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527228106"/>
              </p:ext>
            </p:extLst>
          </p:nvPr>
        </p:nvGraphicFramePr>
        <p:xfrm>
          <a:off x="3288506" y="3619500"/>
          <a:ext cx="4668838" cy="533400"/>
        </p:xfrm>
        <a:graphic>
          <a:graphicData uri="http://schemas.openxmlformats.org/presentationml/2006/ole">
            <mc:AlternateContent xmlns:mc="http://schemas.openxmlformats.org/markup-compatibility/2006">
              <mc:Choice xmlns:v="urn:schemas-microsoft-com:vml" Requires="v">
                <p:oleObj spid="_x0000_s9224"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506" y="36195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616402280"/>
              </p:ext>
            </p:extLst>
          </p:nvPr>
        </p:nvGraphicFramePr>
        <p:xfrm>
          <a:off x="3288506" y="2590800"/>
          <a:ext cx="4802188" cy="533400"/>
        </p:xfrm>
        <a:graphic>
          <a:graphicData uri="http://schemas.openxmlformats.org/presentationml/2006/ole">
            <mc:AlternateContent xmlns:mc="http://schemas.openxmlformats.org/markup-compatibility/2006">
              <mc:Choice xmlns:v="urn:schemas-microsoft-com:vml" Requires="v">
                <p:oleObj spid="_x0000_s9225"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8506" y="25908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590800" y="3162300"/>
            <a:ext cx="883575" cy="400110"/>
          </a:xfrm>
          <a:prstGeom prst="rect">
            <a:avLst/>
          </a:prstGeom>
          <a:noFill/>
        </p:spPr>
        <p:txBody>
          <a:bodyPr wrap="none" rtlCol="0">
            <a:spAutoFit/>
          </a:bodyPr>
          <a:lstStyle/>
          <a:p>
            <a:r>
              <a:rPr lang="en-US" sz="2000" dirty="0"/>
              <a:t>where</a:t>
            </a:r>
            <a:endParaRPr lang="en-US" dirty="0"/>
          </a:p>
        </p:txBody>
      </p:sp>
      <p:graphicFrame>
        <p:nvGraphicFramePr>
          <p:cNvPr id="89092" name="Object 4"/>
          <p:cNvGraphicFramePr>
            <a:graphicFrameLocks noChangeAspect="1"/>
          </p:cNvGraphicFramePr>
          <p:nvPr>
            <p:extLst>
              <p:ext uri="{D42A27DB-BD31-4B8C-83A1-F6EECF244321}">
                <p14:modId xmlns:p14="http://schemas.microsoft.com/office/powerpoint/2010/main" val="2772470950"/>
              </p:ext>
            </p:extLst>
          </p:nvPr>
        </p:nvGraphicFramePr>
        <p:xfrm>
          <a:off x="3288506" y="5562600"/>
          <a:ext cx="3921125" cy="533400"/>
        </p:xfrm>
        <a:graphic>
          <a:graphicData uri="http://schemas.openxmlformats.org/presentationml/2006/ole">
            <mc:AlternateContent xmlns:mc="http://schemas.openxmlformats.org/markup-compatibility/2006">
              <mc:Choice xmlns:v="urn:schemas-microsoft-com:vml" Requires="v">
                <p:oleObj spid="_x0000_s9226"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506" y="55626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0005217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423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1285132353"/>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52"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3079049693"/>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53"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a:extLst/>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522230837"/>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54"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a:extLst/>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51369874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55"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93288776"/>
              </p:ext>
            </p:extLst>
          </p:nvPr>
        </p:nvGraphicFramePr>
        <p:xfrm>
          <a:off x="2455972" y="4794507"/>
          <a:ext cx="6569777" cy="729734"/>
        </p:xfrm>
        <a:graphic>
          <a:graphicData uri="http://schemas.openxmlformats.org/presentationml/2006/ole">
            <mc:AlternateContent xmlns:mc="http://schemas.openxmlformats.org/markup-compatibility/2006">
              <mc:Choice xmlns:v="urn:schemas-microsoft-com:vml" Requires="v">
                <p:oleObj spid="_x0000_s10256"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5972" y="4794507"/>
                        <a:ext cx="6569777" cy="729734"/>
                      </a:xfrm>
                      <a:prstGeom prst="rect">
                        <a:avLst/>
                      </a:prstGeom>
                      <a:noFill/>
                      <a:extLst/>
                    </p:spPr>
                  </p:pic>
                </p:oleObj>
              </mc:Fallback>
            </mc:AlternateContent>
          </a:graphicData>
        </a:graphic>
      </p:graphicFrame>
      <p:sp>
        <p:nvSpPr>
          <p:cNvPr id="12" name="TextBox 11"/>
          <p:cNvSpPr txBox="1"/>
          <p:nvPr/>
        </p:nvSpPr>
        <p:spPr>
          <a:xfrm>
            <a:off x="1092890" y="5524241"/>
            <a:ext cx="9295940" cy="646331"/>
          </a:xfrm>
          <a:prstGeom prst="rect">
            <a:avLst/>
          </a:prstGeom>
          <a:noFill/>
        </p:spPr>
        <p:txBody>
          <a:bodyPr wrap="square" rtlCol="0">
            <a:spAutoFit/>
          </a:bodyPr>
          <a:lstStyle/>
          <a:p>
            <a:endParaRPr lang="en-US" dirty="0"/>
          </a:p>
          <a:p>
            <a:r>
              <a:rPr lang="en-US" dirty="0"/>
              <a:t>Z</a:t>
            </a:r>
            <a:r>
              <a:rPr lang="en-US" baseline="-25000" dirty="0"/>
              <a:t>0</a:t>
            </a:r>
            <a:r>
              <a:rPr lang="en-US" dirty="0"/>
              <a:t> 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1014679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424</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82807098"/>
              </p:ext>
            </p:extLst>
          </p:nvPr>
        </p:nvGraphicFramePr>
        <p:xfrm>
          <a:off x="2643631" y="2261348"/>
          <a:ext cx="5433569" cy="886968"/>
        </p:xfrm>
        <a:graphic>
          <a:graphicData uri="http://schemas.openxmlformats.org/presentationml/2006/ole">
            <mc:AlternateContent xmlns:mc="http://schemas.openxmlformats.org/markup-compatibility/2006">
              <mc:Choice xmlns:v="urn:schemas-microsoft-com:vml" Requires="v">
                <p:oleObj spid="_x0000_s11270" name="Equation" r:id="rId5" imgW="2603160" imgH="431640" progId="Equation.3">
                  <p:embed/>
                </p:oleObj>
              </mc:Choice>
              <mc:Fallback>
                <p:oleObj name="Equation" r:id="rId5" imgW="2603160" imgH="431640" progId="Equation.3">
                  <p:embed/>
                  <p:pic>
                    <p:nvPicPr>
                      <p:cNvPr id="5" name="Object 4"/>
                      <p:cNvPicPr>
                        <a:picLocks noChangeAspect="1" noChangeArrowheads="1"/>
                      </p:cNvPicPr>
                      <p:nvPr/>
                    </p:nvPicPr>
                    <p:blipFill>
                      <a:blip r:embed="rId6"/>
                      <a:srcRect/>
                      <a:stretch>
                        <a:fillRect/>
                      </a:stretch>
                    </p:blipFill>
                    <p:spPr bwMode="auto">
                      <a:xfrm>
                        <a:off x="2643631" y="2261348"/>
                        <a:ext cx="5433569" cy="886968"/>
                      </a:xfrm>
                      <a:prstGeom prst="rect">
                        <a:avLst/>
                      </a:prstGeom>
                      <a:noFill/>
                      <a:extLst/>
                    </p:spPr>
                  </p:pic>
                </p:oleObj>
              </mc:Fallback>
            </mc:AlternateContent>
          </a:graphicData>
        </a:graphic>
      </p:graphicFrame>
      <p:sp>
        <p:nvSpPr>
          <p:cNvPr id="9" name="TextBox 8"/>
          <p:cNvSpPr txBox="1"/>
          <p:nvPr/>
        </p:nvSpPr>
        <p:spPr>
          <a:xfrm>
            <a:off x="1830588" y="3549861"/>
            <a:ext cx="813043" cy="369332"/>
          </a:xfrm>
          <a:prstGeom prst="rect">
            <a:avLst/>
          </a:prstGeom>
          <a:noFill/>
        </p:spPr>
        <p:txBody>
          <a:bodyPr wrap="none" rtlCol="0">
            <a:spAutoFit/>
          </a:bodyPr>
          <a:lstStyle/>
          <a:p>
            <a:r>
              <a:rPr lang="en-US" dirty="0"/>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00785045"/>
              </p:ext>
            </p:extLst>
          </p:nvPr>
        </p:nvGraphicFramePr>
        <p:xfrm>
          <a:off x="2643631" y="3377911"/>
          <a:ext cx="6477000" cy="713232"/>
        </p:xfrm>
        <a:graphic>
          <a:graphicData uri="http://schemas.openxmlformats.org/presentationml/2006/ole">
            <mc:AlternateContent xmlns:mc="http://schemas.openxmlformats.org/markup-compatibility/2006">
              <mc:Choice xmlns:v="urn:schemas-microsoft-com:vml" Requires="v">
                <p:oleObj spid="_x0000_s11271"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631" y="3377911"/>
                        <a:ext cx="6477000" cy="713232"/>
                      </a:xfrm>
                      <a:prstGeom prst="rect">
                        <a:avLst/>
                      </a:prstGeom>
                      <a:noFill/>
                      <a:extLst/>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6469380"/>
              </p:ext>
            </p:extLst>
          </p:nvPr>
        </p:nvGraphicFramePr>
        <p:xfrm>
          <a:off x="1449324" y="4378383"/>
          <a:ext cx="8534400" cy="1758834"/>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783495">
                  <a:extLst>
                    <a:ext uri="{9D8B030D-6E8A-4147-A177-3AD203B41FA5}">
                      <a16:colId xmlns:a16="http://schemas.microsoft.com/office/drawing/2014/main" val="20001"/>
                    </a:ext>
                  </a:extLst>
                </a:gridCol>
                <a:gridCol w="1927718">
                  <a:extLst>
                    <a:ext uri="{9D8B030D-6E8A-4147-A177-3AD203B41FA5}">
                      <a16:colId xmlns:a16="http://schemas.microsoft.com/office/drawing/2014/main" val="20002"/>
                    </a:ext>
                  </a:extLst>
                </a:gridCol>
                <a:gridCol w="2308587">
                  <a:extLst>
                    <a:ext uri="{9D8B030D-6E8A-4147-A177-3AD203B41FA5}">
                      <a16:colId xmlns:a16="http://schemas.microsoft.com/office/drawing/2014/main" val="20003"/>
                    </a:ext>
                  </a:extLst>
                </a:gridCol>
              </a:tblGrid>
              <a:tr h="533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Measurement System</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Study Var.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Contribution</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Distinct Categories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5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Marginal</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- 30%</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- 9%</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Unacceptable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30%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a:solidFill>
                            <a:srgbClr val="000000"/>
                          </a:solidFill>
                          <a:effectLst/>
                          <a:latin typeface="+mn-lt"/>
                          <a:ea typeface="Times New Roman" panose="02020603050405020304" pitchFamily="18" charset="0"/>
                          <a:cs typeface="Arial" panose="020B0604020202020204" pitchFamily="34" charset="0"/>
                        </a:rPr>
                        <a:t>9% or Greater</a:t>
                      </a:r>
                      <a:endParaRPr lang="en-US"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Less than 5</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ustDataLst>
      <p:tags r:id="rId2"/>
    </p:custDataLst>
    <p:extLst>
      <p:ext uri="{BB962C8B-B14F-4D97-AF65-F5344CB8AC3E}">
        <p14:creationId xmlns:p14="http://schemas.microsoft.com/office/powerpoint/2010/main" val="378090967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425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0989268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10" name="Content Placeholder 9"/>
          <p:cNvSpPr>
            <a:spLocks noGrp="1"/>
          </p:cNvSpPr>
          <p:nvPr>
            <p:ph idx="1"/>
          </p:nvPr>
        </p:nvSpPr>
        <p:spPr/>
        <p:txBody>
          <a:bodyPr/>
          <a:lstStyle/>
          <a:p>
            <a:r>
              <a:rPr lang="en-US" dirty="0"/>
              <a:t>Whenever something is measured repeatedly or by different people or processes, the results of the measurements will vary. Variation comes from two primary sources: </a:t>
            </a:r>
          </a:p>
          <a:p>
            <a:pPr marL="868680" lvl="1" indent="-457200">
              <a:buFont typeface="+mj-lt"/>
              <a:buAutoNum type="arabicPeriod"/>
            </a:pPr>
            <a:r>
              <a:rPr lang="en-US" dirty="0"/>
              <a:t>Differences between the parts being measured</a:t>
            </a:r>
          </a:p>
          <a:p>
            <a:pPr marL="868680" lvl="1" indent="-457200">
              <a:buFont typeface="+mj-lt"/>
              <a:buAutoNum type="arabicPeriod"/>
            </a:pPr>
            <a:r>
              <a:rPr lang="en-US" dirty="0"/>
              <a:t>The measurement system.</a:t>
            </a:r>
          </a:p>
          <a:p>
            <a:endParaRPr lang="en-US" dirty="0"/>
          </a:p>
          <a:p>
            <a:r>
              <a:rPr lang="en-US" dirty="0"/>
              <a:t> We can use a gage R&amp;R to conduct a measurement system analysis to determine what portion of the variability comes from the parts and what portion comes from the measurement system.</a:t>
            </a:r>
          </a:p>
          <a:p>
            <a:endParaRPr lang="en-US" dirty="0"/>
          </a:p>
          <a:p>
            <a:r>
              <a:rPr lang="en-US" dirty="0"/>
              <a:t> There are key study results that help us determine the components of variation within our measurement system.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0483661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3" name="Content Placeholder 2"/>
          <p:cNvSpPr>
            <a:spLocks noGrp="1"/>
          </p:cNvSpPr>
          <p:nvPr>
            <p:ph idx="1"/>
          </p:nvPr>
        </p:nvSpPr>
        <p:spPr/>
        <p:txBody>
          <a:bodyPr>
            <a:normAutofit lnSpcReduction="10000"/>
          </a:bodyPr>
          <a:lstStyle/>
          <a:p>
            <a:r>
              <a:rPr lang="en-US" dirty="0"/>
              <a:t>%Contribution: The percent of contribution for a source is 100 times the variance component for that source divided by the total variance.</a:t>
            </a:r>
          </a:p>
          <a:p>
            <a:endParaRPr lang="en-US" dirty="0"/>
          </a:p>
          <a:p>
            <a:r>
              <a:rPr lang="en-US" dirty="0"/>
              <a:t>%Study </a:t>
            </a:r>
            <a:r>
              <a:rPr lang="en-US" dirty="0" err="1"/>
              <a:t>Var</a:t>
            </a:r>
            <a:r>
              <a:rPr lang="en-US" dirty="0"/>
              <a:t> (6*SD): The percent of study variation for a source is 100 times the study variation for that source divided by the total variation. </a:t>
            </a:r>
          </a:p>
          <a:p>
            <a:endParaRPr lang="en-US" dirty="0"/>
          </a:p>
          <a:p>
            <a:r>
              <a:rPr lang="en-US" dirty="0"/>
              <a:t> %Tolerance (SV/Tolerance): The percent of spec range taken up by the total width of the distribution of the data based on variation from that source.</a:t>
            </a:r>
          </a:p>
          <a:p>
            <a:endParaRPr lang="en-US" dirty="0"/>
          </a:p>
          <a:p>
            <a:r>
              <a:rPr lang="en-US" dirty="0"/>
              <a:t> 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083772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(AIAG)</a:t>
            </a:r>
          </a:p>
        </p:txBody>
      </p:sp>
      <p:sp>
        <p:nvSpPr>
          <p:cNvPr id="2" name="Content Placeholder 1"/>
          <p:cNvSpPr>
            <a:spLocks noGrp="1"/>
          </p:cNvSpPr>
          <p:nvPr>
            <p:ph idx="1"/>
          </p:nvPr>
        </p:nvSpPr>
        <p:spPr/>
        <p:txBody>
          <a:bodyPr>
            <a:normAutofit/>
          </a:bodyPr>
          <a:lstStyle/>
          <a:p>
            <a:r>
              <a:rPr lang="en-US" b="1" dirty="0"/>
              <a:t>Percent Tolerance and Percent Study Variation</a:t>
            </a:r>
          </a:p>
          <a:p>
            <a:pPr lvl="1"/>
            <a:r>
              <a:rPr lang="en-US" dirty="0"/>
              <a:t>10% or less – Acceptable</a:t>
            </a:r>
          </a:p>
          <a:p>
            <a:pPr lvl="1"/>
            <a:r>
              <a:rPr lang="en-US" dirty="0"/>
              <a:t>10% to 30% – Marginal</a:t>
            </a:r>
          </a:p>
          <a:p>
            <a:pPr lvl="1"/>
            <a:r>
              <a:rPr lang="en-US" dirty="0"/>
              <a:t>30% or greater – Unacceptable</a:t>
            </a:r>
          </a:p>
          <a:p>
            <a:endParaRPr lang="en-US" dirty="0"/>
          </a:p>
          <a:p>
            <a:r>
              <a:rPr lang="en-US" b="1" dirty="0"/>
              <a:t>Percent Contribution</a:t>
            </a:r>
          </a:p>
          <a:p>
            <a:pPr lvl="1"/>
            <a:r>
              <a:rPr lang="en-US" dirty="0"/>
              <a:t>1% or less – Acceptable</a:t>
            </a:r>
          </a:p>
          <a:p>
            <a:pPr lvl="1"/>
            <a:r>
              <a:rPr lang="en-US" dirty="0"/>
              <a:t>1% to 9% – Marginal</a:t>
            </a:r>
          </a:p>
          <a:p>
            <a:pPr lvl="1"/>
            <a:r>
              <a:rPr lang="en-US" dirty="0"/>
              <a:t>9% or greater – Unacceptable</a:t>
            </a:r>
          </a:p>
          <a:p>
            <a:endParaRPr lang="en-US" dirty="0"/>
          </a:p>
          <a:p>
            <a:r>
              <a:rPr lang="en-US" b="1" dirty="0"/>
              <a:t>Distinct Categories</a:t>
            </a:r>
          </a:p>
          <a:p>
            <a:pPr lvl="1"/>
            <a:r>
              <a:rPr lang="en-US" dirty="0"/>
              <a:t>Look for five or more distinct categories to indicate that your measurement system is acceptable.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77267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Guidelines for Distinct Categories</a:t>
            </a:r>
          </a:p>
        </p:txBody>
      </p:sp>
      <p:sp>
        <p:nvSpPr>
          <p:cNvPr id="3" name="Content Placeholder 2"/>
          <p:cNvSpPr>
            <a:spLocks noGrp="1"/>
          </p:cNvSpPr>
          <p:nvPr>
            <p:ph idx="1"/>
          </p:nvPr>
        </p:nvSpPr>
        <p:spPr/>
        <p:txBody>
          <a:bodyPr/>
          <a:lstStyle/>
          <a:p>
            <a:r>
              <a:rPr lang="en-US" dirty="0">
                <a:solidFill>
                  <a:schemeClr val="tx1"/>
                </a:solidFill>
              </a:rPr>
              <a:t>Distinct categories </a:t>
            </a:r>
            <a:r>
              <a:rPr lang="en-US" dirty="0">
                <a:solidFill>
                  <a:srgbClr val="002060"/>
                </a:solidFill>
              </a:rPr>
              <a:t>i</a:t>
            </a:r>
            <a:r>
              <a:rPr lang="en-US" dirty="0"/>
              <a:t>s the number of categories of parts that your measurement system can distinguish. If it is below five, it is likely not able to distinguish between parts. </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653472101"/>
              </p:ext>
            </p:extLst>
          </p:nvPr>
        </p:nvGraphicFramePr>
        <p:xfrm>
          <a:off x="1905000" y="2667000"/>
          <a:ext cx="7696200" cy="3587232"/>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80625">
                <a:tc>
                  <a:txBody>
                    <a:bodyPr/>
                    <a:lstStyle/>
                    <a:p>
                      <a:pPr algn="l"/>
                      <a:r>
                        <a:rPr lang="en-US" sz="2000" dirty="0">
                          <a:solidFill>
                            <a:srgbClr val="000000"/>
                          </a:solidFill>
                          <a:latin typeface="+mn-lt"/>
                        </a:rPr>
                        <a:t>Number of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2000" dirty="0">
                          <a:solidFill>
                            <a:srgbClr val="000000"/>
                          </a:solidFill>
                          <a:latin typeface="+mn-lt"/>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56969">
                <a:tc>
                  <a:txBody>
                    <a:bodyPr/>
                    <a:lstStyle/>
                    <a:p>
                      <a:r>
                        <a:rPr lang="en-US" sz="2000" dirty="0">
                          <a:solidFill>
                            <a:srgbClr val="000000"/>
                          </a:solidFill>
                          <a:latin typeface="+mn-lt"/>
                        </a:rPr>
                        <a:t>Distinct</a:t>
                      </a:r>
                      <a:r>
                        <a:rPr lang="en-US" sz="2000" baseline="0" dirty="0">
                          <a:solidFill>
                            <a:srgbClr val="000000"/>
                          </a:solidFill>
                          <a:latin typeface="+mn-lt"/>
                        </a:rPr>
                        <a:t> Categories = 1</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a:t>
                      </a:r>
                      <a:r>
                        <a:rPr lang="en-US" sz="1800" baseline="0" dirty="0">
                          <a:solidFill>
                            <a:srgbClr val="000000"/>
                          </a:solidFill>
                          <a:latin typeface="+mn-lt"/>
                        </a:rPr>
                        <a:t> system cannot discriminate between parts</a:t>
                      </a:r>
                      <a:endParaRPr lang="en-US" sz="18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2</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Measurement system</a:t>
                      </a:r>
                      <a:r>
                        <a:rPr lang="en-US" sz="1800" baseline="0" dirty="0">
                          <a:solidFill>
                            <a:srgbClr val="000000"/>
                          </a:solidFill>
                          <a:latin typeface="+mn-lt"/>
                        </a:rPr>
                        <a:t> can only distinguish between high/low or big/small</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3 or 4</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 system is of little or no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5+</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According</a:t>
                      </a:r>
                      <a:r>
                        <a:rPr lang="en-US" sz="1800" baseline="0" dirty="0">
                          <a:solidFill>
                            <a:srgbClr val="000000"/>
                          </a:solidFill>
                          <a:latin typeface="+mn-lt"/>
                        </a:rPr>
                        <a:t> to AIAG, the measurement system can acceptably discriminate parts</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78230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 </a:t>
            </a:r>
          </a:p>
        </p:txBody>
      </p:sp>
      <p:sp>
        <p:nvSpPr>
          <p:cNvPr id="3" name="Content Placeholder 2"/>
          <p:cNvSpPr>
            <a:spLocks noGrp="1"/>
          </p:cNvSpPr>
          <p:nvPr>
            <p:ph idx="1"/>
          </p:nvPr>
        </p:nvSpPr>
        <p:spPr/>
        <p:txBody>
          <a:bodyPr>
            <a:normAutofit fontScale="85000" lnSpcReduction="20000"/>
          </a:bodyPr>
          <a:lstStyle/>
          <a:p>
            <a:r>
              <a:rPr lang="en-US" dirty="0"/>
              <a:t>Data File: “Variable MSA” tab in “Sample Data.</a:t>
            </a:r>
            <a:r>
              <a:rPr lang="en-US"/>
              <a:t>xlsx”</a:t>
            </a:r>
            <a:endParaRPr lang="en-US" dirty="0"/>
          </a:p>
          <a:p>
            <a:r>
              <a:rPr lang="en-US" sz="2600" dirty="0"/>
              <a:t>Step 1: Initiate the MSA study</a:t>
            </a:r>
          </a:p>
          <a:p>
            <a:pPr marL="1234440" lvl="2" indent="-457200">
              <a:buFont typeface="+mj-lt"/>
              <a:buAutoNum type="arabicParenR"/>
            </a:pPr>
            <a:r>
              <a:rPr lang="en-US" dirty="0"/>
              <a:t>Click on Stat → Quality Tools → Gage Study → Create Gage R&amp;R Study Worksheet.</a:t>
            </a:r>
          </a:p>
          <a:p>
            <a:pPr marL="1234440" lvl="2" indent="-457200">
              <a:buFont typeface="+mj-lt"/>
              <a:buAutoNum type="arabicParenR"/>
            </a:pPr>
            <a:r>
              <a:rPr lang="en-US" dirty="0"/>
              <a:t>A new window named “Create Gage R&amp;R Study Worksheet” pops up.</a:t>
            </a:r>
          </a:p>
          <a:p>
            <a:pPr marL="1234440" lvl="2" indent="-457200">
              <a:buFont typeface="+mj-lt"/>
              <a:buAutoNum type="arabicParenR"/>
            </a:pPr>
            <a:r>
              <a:rPr lang="en-US" dirty="0"/>
              <a:t>Select 10 as the “Number of Parts.”</a:t>
            </a:r>
          </a:p>
          <a:p>
            <a:pPr marL="1234440" lvl="2" indent="-457200">
              <a:buFont typeface="+mj-lt"/>
              <a:buAutoNum type="arabicParenR"/>
            </a:pPr>
            <a:r>
              <a:rPr lang="en-US" dirty="0"/>
              <a:t>Select 3 as the “Number of Operators.”</a:t>
            </a:r>
          </a:p>
          <a:p>
            <a:pPr marL="1234440" lvl="2" indent="-457200">
              <a:buFont typeface="+mj-lt"/>
              <a:buAutoNum type="arabicParenR"/>
            </a:pPr>
            <a:r>
              <a:rPr lang="en-US" dirty="0"/>
              <a:t>Select 3 as the “Number of Replicates.”</a:t>
            </a:r>
          </a:p>
          <a:p>
            <a:pPr marL="1234440" lvl="2" indent="-457200">
              <a:buFont typeface="+mj-lt"/>
              <a:buAutoNum type="arabicParenR"/>
            </a:pPr>
            <a:r>
              <a:rPr lang="en-US" dirty="0"/>
              <a:t>Enter the part name (e.g., Part 01, Part 02, Part 03, …).</a:t>
            </a:r>
          </a:p>
          <a:p>
            <a:pPr marL="1234440" lvl="2" indent="-457200">
              <a:buFont typeface="+mj-lt"/>
              <a:buAutoNum type="arabicParenR"/>
            </a:pPr>
            <a:r>
              <a:rPr lang="en-US" dirty="0"/>
              <a:t>Enter the operator name (e.g., Operator A, Operator B, Operator C).</a:t>
            </a:r>
          </a:p>
          <a:p>
            <a:pPr marL="1234440" lvl="2" indent="-457200">
              <a:buFont typeface="+mj-lt"/>
              <a:buAutoNum type="arabicParenR"/>
            </a:pPr>
            <a:r>
              <a:rPr lang="en-US" dirty="0"/>
              <a:t>Click on the “Options” button and another window named “Create Gage R&amp;R Study Worksheet – Options” pops up.</a:t>
            </a:r>
          </a:p>
          <a:p>
            <a:pPr marL="1234440" lvl="2" indent="-457200">
              <a:buFont typeface="+mj-lt"/>
              <a:buAutoNum type="arabicParenR"/>
            </a:pPr>
            <a:r>
              <a:rPr lang="en-US" dirty="0"/>
              <a:t>Select the radio button “Do not randomize.”</a:t>
            </a:r>
          </a:p>
          <a:p>
            <a:pPr marL="1234440" lvl="2" indent="-457200">
              <a:buFont typeface="+mj-lt"/>
              <a:buAutoNum type="arabicParenR"/>
            </a:pPr>
            <a:r>
              <a:rPr lang="en-US" dirty="0"/>
              <a:t>Click “OK” in the window “Create Gage R&amp;R Study Worksheet – Options.”</a:t>
            </a:r>
          </a:p>
          <a:p>
            <a:pPr marL="1234440" lvl="2" indent="-457200">
              <a:buFont typeface="+mj-lt"/>
              <a:buAutoNum type="arabicParenR"/>
            </a:pPr>
            <a:r>
              <a:rPr lang="en-US" dirty="0"/>
              <a:t>Click “OK’ in the window “Create Gage R&amp;R Study Worksheet.”</a:t>
            </a:r>
          </a:p>
          <a:p>
            <a:pPr marL="1234440" lvl="2" indent="-457200">
              <a:buFont typeface="+mj-lt"/>
              <a:buAutoNum type="arabicParenR"/>
            </a:pPr>
            <a:r>
              <a:rPr lang="en-US" dirty="0"/>
              <a:t>A new data table is generated.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781619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 </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32903" y="1600200"/>
            <a:ext cx="6067958" cy="4114800"/>
          </a:xfrm>
          <a:prstGeom prst="rect">
            <a:avLst/>
          </a:prstGeom>
        </p:spPr>
      </p:pic>
      <p:pic>
        <p:nvPicPr>
          <p:cNvPr id="4" name="Picture 3"/>
          <p:cNvPicPr>
            <a:picLocks noChangeAspect="1"/>
          </p:cNvPicPr>
          <p:nvPr/>
        </p:nvPicPr>
        <p:blipFill>
          <a:blip r:embed="rId5"/>
          <a:stretch>
            <a:fillRect/>
          </a:stretch>
        </p:blipFill>
        <p:spPr>
          <a:xfrm>
            <a:off x="6252427" y="2269523"/>
            <a:ext cx="4950171" cy="2951063"/>
          </a:xfrm>
          <a:prstGeom prst="rect">
            <a:avLst/>
          </a:prstGeom>
        </p:spPr>
      </p:pic>
      <p:sp>
        <p:nvSpPr>
          <p:cNvPr id="11" name="Right Arrow 12"/>
          <p:cNvSpPr/>
          <p:nvPr/>
        </p:nvSpPr>
        <p:spPr>
          <a:xfrm>
            <a:off x="6021864" y="35926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08679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7" name="Content Placeholder 2"/>
          <p:cNvSpPr>
            <a:spLocks noGrp="1"/>
          </p:cNvSpPr>
          <p:nvPr>
            <p:ph idx="1"/>
          </p:nvPr>
        </p:nvSpPr>
        <p:spPr>
          <a:xfrm>
            <a:off x="609600" y="1143000"/>
            <a:ext cx="5562600" cy="5486400"/>
          </a:xfrm>
        </p:spPr>
        <p:txBody>
          <a:bodyPr>
            <a:normAutofit fontScale="92500" lnSpcReduction="10000"/>
          </a:bodyPr>
          <a:lstStyle/>
          <a:p>
            <a:r>
              <a:rPr lang="en-US" dirty="0"/>
              <a:t>Step 2: Data collection</a:t>
            </a:r>
          </a:p>
          <a:p>
            <a:pPr lvl="1"/>
            <a:r>
              <a:rPr lang="en-US" dirty="0"/>
              <a:t>In the newly-generated data table, Minitab has provided the data layout where we can add our actual measurement data when it’s collected.</a:t>
            </a:r>
          </a:p>
          <a:p>
            <a:pPr lvl="1"/>
            <a:endParaRPr lang="en-US" dirty="0"/>
          </a:p>
          <a:p>
            <a:pPr lvl="1"/>
            <a:r>
              <a:rPr lang="en-US" dirty="0"/>
              <a:t>When you actually conduct a variable MSA in your work environment it would be necessary to set up your study just as we have in the previous steps and then you could collect your measurement data properly.</a:t>
            </a:r>
          </a:p>
          <a:p>
            <a:pPr lvl="1"/>
            <a:endParaRPr lang="en-US" dirty="0"/>
          </a:p>
          <a:p>
            <a:pPr lvl="1"/>
            <a:r>
              <a:rPr lang="en-US" dirty="0"/>
              <a:t>However, for our purposes today, we have provided you with an MSA that is setup and data collected. We will use our “Variable MSA” tab in “Sample Data.xlsx,” for the next steps.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6400800" y="1295400"/>
            <a:ext cx="3752381" cy="2914286"/>
          </a:xfrm>
          <a:prstGeom prst="rect">
            <a:avLst/>
          </a:prstGeom>
        </p:spPr>
      </p:pic>
      <p:sp>
        <p:nvSpPr>
          <p:cNvPr id="5" name="Speech Bubble: Rectangle with Corners Rounded 4"/>
          <p:cNvSpPr/>
          <p:nvPr/>
        </p:nvSpPr>
        <p:spPr>
          <a:xfrm>
            <a:off x="6629401" y="4419600"/>
            <a:ext cx="3505199" cy="1962514"/>
          </a:xfrm>
          <a:prstGeom prst="wedgeRoundRectCallout">
            <a:avLst>
              <a:gd name="adj1" fmla="val 20539"/>
              <a:gd name="adj2" fmla="val -96404"/>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Your data collection plan is now setup for your variable MSA. In real life you would collect your measurement data adding it to this table.</a:t>
            </a:r>
          </a:p>
          <a:p>
            <a:endParaRPr lang="en-US" sz="1400" dirty="0">
              <a:solidFill>
                <a:schemeClr val="tx1"/>
              </a:solidFill>
            </a:endParaRPr>
          </a:p>
          <a:p>
            <a:r>
              <a:rPr lang="en-US" sz="1400" dirty="0">
                <a:solidFill>
                  <a:schemeClr val="tx1"/>
                </a:solidFill>
              </a:rPr>
              <a:t>For our purposes today, we have provided you with that data so that we can continue learning how to perform a variable MSA.</a:t>
            </a:r>
          </a:p>
        </p:txBody>
      </p:sp>
    </p:spTree>
    <p:custDataLst>
      <p:tags r:id="rId1"/>
    </p:custDataLst>
    <p:extLst>
      <p:ext uri="{BB962C8B-B14F-4D97-AF65-F5344CB8AC3E}">
        <p14:creationId xmlns:p14="http://schemas.microsoft.com/office/powerpoint/2010/main" val="410012913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3" name="Content Placeholder 2"/>
          <p:cNvSpPr>
            <a:spLocks noGrp="1"/>
          </p:cNvSpPr>
          <p:nvPr>
            <p:ph idx="1"/>
          </p:nvPr>
        </p:nvSpPr>
        <p:spPr/>
        <p:txBody>
          <a:bodyPr>
            <a:normAutofit/>
          </a:bodyPr>
          <a:lstStyle/>
          <a:p>
            <a:r>
              <a:rPr lang="en-US" dirty="0"/>
              <a:t>Step 4: Implement Gauge R&amp;R </a:t>
            </a:r>
            <a:r>
              <a:rPr lang="en-US" sz="1600" dirty="0"/>
              <a:t>(using our “Variable MSA” data in “Sample Data.xlsx)</a:t>
            </a:r>
            <a:endParaRPr lang="en-US" dirty="0"/>
          </a:p>
          <a:p>
            <a:pPr marL="1234440" lvl="2" indent="-457200">
              <a:buFont typeface="+mj-lt"/>
              <a:buAutoNum type="arabicParenR"/>
            </a:pPr>
            <a:r>
              <a:rPr lang="en-US" dirty="0"/>
              <a:t>Click Stat → Quality Tools → Gage Study → Gage R&amp;R Study (Crossed).</a:t>
            </a:r>
          </a:p>
          <a:p>
            <a:pPr marL="1234440" lvl="2" indent="-457200">
              <a:buFont typeface="+mj-lt"/>
              <a:buAutoNum type="arabicParenR"/>
            </a:pPr>
            <a:r>
              <a:rPr lang="en-US" dirty="0"/>
              <a:t>A new window named “Gage R&amp;R Study (Crossed)” appears.</a:t>
            </a:r>
          </a:p>
          <a:p>
            <a:pPr marL="1234440" lvl="2" indent="-457200">
              <a:buFont typeface="+mj-lt"/>
              <a:buAutoNum type="arabicParenR"/>
            </a:pPr>
            <a:r>
              <a:rPr lang="en-US" dirty="0"/>
              <a:t>Select “Part” as “Part numbers.”</a:t>
            </a:r>
          </a:p>
          <a:p>
            <a:pPr marL="1234440" lvl="2" indent="-457200">
              <a:buFont typeface="+mj-lt"/>
              <a:buAutoNum type="arabicParenR"/>
            </a:pPr>
            <a:r>
              <a:rPr lang="en-US" dirty="0"/>
              <a:t>Select “Operator” as “Operators.”</a:t>
            </a:r>
          </a:p>
          <a:p>
            <a:pPr marL="1234440" lvl="2" indent="-457200">
              <a:buFont typeface="+mj-lt"/>
              <a:buAutoNum type="arabicParenR"/>
            </a:pPr>
            <a:r>
              <a:rPr lang="en-US" dirty="0"/>
              <a:t>Select “Measurement” as “Measurement data.”</a:t>
            </a:r>
          </a:p>
          <a:p>
            <a:pPr marL="1234440" lvl="2" indent="-457200">
              <a:buFont typeface="+mj-lt"/>
              <a:buAutoNum type="arabicParenR"/>
            </a:pPr>
            <a:r>
              <a:rPr lang="en-US" dirty="0"/>
              <a:t>Click on the “Options” button and another new window named “Gage R&amp;R Study (Crossed) – ANOVA Options” pops up.</a:t>
            </a:r>
          </a:p>
          <a:p>
            <a:pPr marL="1234440" lvl="2" indent="-457200">
              <a:buFont typeface="+mj-lt"/>
              <a:buAutoNum type="arabicParenR"/>
            </a:pPr>
            <a:r>
              <a:rPr lang="en-US" dirty="0"/>
              <a:t>Enter 5.15 as the “Study variation (number of standard deviations)”.</a:t>
            </a:r>
          </a:p>
          <a:p>
            <a:pPr marL="1234440" lvl="2" indent="-457200">
              <a:buFont typeface="+mj-lt"/>
              <a:buAutoNum type="arabicParenR"/>
            </a:pPr>
            <a:r>
              <a:rPr lang="en-US" dirty="0"/>
              <a:t>Click “OK” in the window “Gage R&amp;R Study (Crossed) – ANOVA Options.”</a:t>
            </a:r>
          </a:p>
          <a:p>
            <a:pPr marL="1234440" lvl="2" indent="-457200">
              <a:buFont typeface="+mj-lt"/>
              <a:buAutoNum type="arabicParenR"/>
            </a:pPr>
            <a:r>
              <a:rPr lang="en-US" dirty="0"/>
              <a:t>Click “OK” in the window “Gage R&amp;R Study (Crossed).”</a:t>
            </a:r>
          </a:p>
          <a:p>
            <a:pPr marL="1234440" lvl="2" indent="-457200">
              <a:buFont typeface="+mj-lt"/>
              <a:buAutoNum type="arabicParenR"/>
            </a:pPr>
            <a:r>
              <a:rPr lang="en-US" dirty="0"/>
              <a:t>The MSA analysis results appear in the new window and the session window.</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632299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434</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5778" y="2096881"/>
            <a:ext cx="6491110" cy="3429000"/>
          </a:xfrm>
          <a:prstGeom prst="rect">
            <a:avLst/>
          </a:prstGeom>
        </p:spPr>
      </p:pic>
      <p:pic>
        <p:nvPicPr>
          <p:cNvPr id="4" name="Picture 3"/>
          <p:cNvPicPr>
            <a:picLocks noChangeAspect="1"/>
          </p:cNvPicPr>
          <p:nvPr/>
        </p:nvPicPr>
        <p:blipFill>
          <a:blip r:embed="rId5"/>
          <a:stretch>
            <a:fillRect/>
          </a:stretch>
        </p:blipFill>
        <p:spPr>
          <a:xfrm>
            <a:off x="6682917" y="1600200"/>
            <a:ext cx="4442283" cy="4422362"/>
          </a:xfrm>
          <a:prstGeom prst="rect">
            <a:avLst/>
          </a:prstGeom>
        </p:spPr>
      </p:pic>
      <p:sp>
        <p:nvSpPr>
          <p:cNvPr id="14" name="Right Arrow 13"/>
          <p:cNvSpPr/>
          <p:nvPr/>
        </p:nvSpPr>
        <p:spPr>
          <a:xfrm>
            <a:off x="6442086" y="36589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50114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3722699"/>
              </p:ext>
            </p:extLst>
          </p:nvPr>
        </p:nvGraphicFramePr>
        <p:xfrm>
          <a:off x="2032762" y="3163194"/>
          <a:ext cx="7313676" cy="3200400"/>
        </p:xfrm>
        <a:graphic>
          <a:graphicData uri="http://schemas.openxmlformats.org/drawingml/2006/table">
            <a:tbl>
              <a:tblPr firstRow="1" firstCol="1" bandRow="1"/>
              <a:tblGrid>
                <a:gridCol w="4179244">
                  <a:extLst>
                    <a:ext uri="{9D8B030D-6E8A-4147-A177-3AD203B41FA5}">
                      <a16:colId xmlns:a16="http://schemas.microsoft.com/office/drawing/2014/main" val="20000"/>
                    </a:ext>
                  </a:extLst>
                </a:gridCol>
                <a:gridCol w="3134432">
                  <a:extLst>
                    <a:ext uri="{9D8B030D-6E8A-4147-A177-3AD203B41FA5}">
                      <a16:colId xmlns:a16="http://schemas.microsoft.com/office/drawing/2014/main" val="20001"/>
                    </a:ext>
                  </a:extLst>
                </a:gridCol>
              </a:tblGrid>
              <a:tr h="640080">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Confidence Level</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Sigma Multiplier</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90%</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3.29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3.92</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marR="0">
                        <a:lnSpc>
                          <a:spcPct val="115000"/>
                        </a:lnSpc>
                        <a:spcBef>
                          <a:spcPts val="0"/>
                        </a:spcBef>
                        <a:spcAft>
                          <a:spcPts val="0"/>
                        </a:spcAft>
                      </a:pPr>
                      <a:r>
                        <a:rPr lang="en-US" sz="2300">
                          <a:effectLst/>
                          <a:latin typeface="+mn-lt"/>
                          <a:ea typeface="Times New Roman" panose="02020603050405020304" pitchFamily="18" charset="0"/>
                          <a:cs typeface="Times New Roman" panose="02020603050405020304" pitchFamily="18" charset="0"/>
                        </a:rPr>
                        <a:t>99%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5.15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99.73%</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6</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93708173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ariable Gage MTB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143000"/>
            <a:ext cx="4267200" cy="5340912"/>
          </a:xfrm>
          <a:prstGeom prst="rect">
            <a:avLst/>
          </a:prstGeom>
        </p:spPr>
      </p:pic>
      <p:sp>
        <p:nvSpPr>
          <p:cNvPr id="2" name="Title 1"/>
          <p:cNvSpPr>
            <a:spLocks noGrp="1"/>
          </p:cNvSpPr>
          <p:nvPr>
            <p:ph type="title"/>
          </p:nvPr>
        </p:nvSpPr>
        <p:spPr/>
        <p:txBody>
          <a:bodyPr>
            <a:noAutofit/>
          </a:bodyPr>
          <a:lstStyle/>
          <a:p>
            <a:r>
              <a:rPr lang="en-US" dirty="0"/>
              <a:t>Use Minitab to Implement a Variable MSA</a:t>
            </a:r>
          </a:p>
        </p:txBody>
      </p:sp>
      <p:sp>
        <p:nvSpPr>
          <p:cNvPr id="12" name="Content Placeholder 2"/>
          <p:cNvSpPr>
            <a:spLocks noGrp="1"/>
          </p:cNvSpPr>
          <p:nvPr>
            <p:ph idx="1"/>
          </p:nvPr>
        </p:nvSpPr>
        <p:spPr>
          <a:xfrm>
            <a:off x="609600" y="1143000"/>
            <a:ext cx="5029200" cy="5486400"/>
          </a:xfrm>
        </p:spPr>
        <p:txBody>
          <a:bodyPr>
            <a:normAutofit/>
          </a:bodyPr>
          <a:lstStyle/>
          <a:p>
            <a:r>
              <a:rPr lang="en-US" dirty="0"/>
              <a:t>Step 5: Analyze the MSA results</a:t>
            </a:r>
          </a:p>
          <a:p>
            <a:pPr lvl="1"/>
            <a:endParaRPr lang="en-US" dirty="0">
              <a:solidFill>
                <a:srgbClr val="292929"/>
              </a:solidFill>
            </a:endParaRPr>
          </a:p>
          <a:p>
            <a:pPr lvl="1"/>
            <a:r>
              <a:rPr lang="en-US" dirty="0">
                <a:solidFill>
                  <a:srgbClr val="292929"/>
                </a:solidFill>
              </a:rPr>
              <a:t>The percentage of variation that R&amp;R contributes to the total variation is 27.86% and the precision level of this measurement system is at best “marginal” bordering on unacceptable.</a:t>
            </a:r>
          </a:p>
          <a:p>
            <a:pPr lvl="1"/>
            <a:r>
              <a:rPr lang="en-US" dirty="0">
                <a:solidFill>
                  <a:srgbClr val="292929"/>
                </a:solidFill>
              </a:rPr>
              <a:t>Actions should be required to calibrate the measurement system.</a:t>
            </a:r>
          </a:p>
          <a:p>
            <a:endParaRPr lang="en-US" dirty="0"/>
          </a:p>
          <a:p>
            <a:pPr>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436</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75339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153725" y="1094182"/>
            <a:ext cx="7071750" cy="5535218"/>
          </a:xfrm>
          <a:prstGeom prst="rect">
            <a:avLst/>
          </a:prstGeom>
        </p:spPr>
      </p:pic>
    </p:spTree>
    <p:custDataLst>
      <p:tags r:id="rId1"/>
    </p:custDataLst>
    <p:extLst>
      <p:ext uri="{BB962C8B-B14F-4D97-AF65-F5344CB8AC3E}">
        <p14:creationId xmlns:p14="http://schemas.microsoft.com/office/powerpoint/2010/main" val="34338158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endParaRPr lang="en-US" dirty="0"/>
          </a:p>
          <a:p>
            <a:r>
              <a:rPr lang="en-US" dirty="0"/>
              <a:t>Steps in Minitab to run an attribute MSA</a:t>
            </a:r>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784430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sz="2400" dirty="0"/>
              <a:t>Step 1: Reorganize the original data into four new columns (i.e., Appraiser, Assessed Result, Part, and Reference).</a:t>
            </a:r>
          </a:p>
          <a:p>
            <a:pPr marL="1234440" lvl="2" indent="-457200">
              <a:buFont typeface="+mj-lt"/>
              <a:buAutoNum type="arabicParenR"/>
            </a:pPr>
            <a:r>
              <a:rPr lang="en-US" dirty="0"/>
              <a:t>Click Data → Stack → Blocks of Columns.</a:t>
            </a:r>
          </a:p>
          <a:p>
            <a:pPr marL="1234440" lvl="2" indent="-457200">
              <a:buFont typeface="+mj-lt"/>
              <a:buAutoNum type="arabicParenR"/>
            </a:pPr>
            <a:r>
              <a:rPr lang="en-US" dirty="0"/>
              <a:t>A new window named “Stack Blocks of Columns” pops up.</a:t>
            </a:r>
          </a:p>
          <a:p>
            <a:pPr marL="1234440" lvl="2" indent="-457200">
              <a:buFont typeface="+mj-lt"/>
              <a:buAutoNum type="arabicParenR"/>
            </a:pPr>
            <a:r>
              <a:rPr lang="en-US" dirty="0"/>
              <a:t>Select “Appraiser A,” “Part,” and “Reference” as block one.</a:t>
            </a:r>
          </a:p>
          <a:p>
            <a:pPr marL="1234440" lvl="2" indent="-457200">
              <a:buFont typeface="+mj-lt"/>
              <a:buAutoNum type="arabicParenR"/>
            </a:pPr>
            <a:r>
              <a:rPr lang="en-US" dirty="0"/>
              <a:t>Select “Appraiser B,” “Part,” and “Reference” as block two.</a:t>
            </a:r>
          </a:p>
          <a:p>
            <a:pPr marL="1234440" lvl="2" indent="-457200">
              <a:buFont typeface="+mj-lt"/>
              <a:buAutoNum type="arabicParenR"/>
            </a:pPr>
            <a:r>
              <a:rPr lang="en-US" dirty="0"/>
              <a:t>Select “Appraiser C,” “Part,” and “Reference” as block three.</a:t>
            </a:r>
          </a:p>
          <a:p>
            <a:pPr marL="1234440" lvl="2" indent="-457200">
              <a:buFont typeface="+mj-lt"/>
              <a:buAutoNum type="arabicParenR"/>
            </a:pPr>
            <a:r>
              <a:rPr lang="en-US" dirty="0"/>
              <a:t>Select the radio button of “New worksheet” and name the sheet “Data.”</a:t>
            </a:r>
          </a:p>
          <a:p>
            <a:pPr marL="1234440" lvl="2" indent="-457200">
              <a:buFont typeface="+mj-lt"/>
              <a:buAutoNum type="arabicParenR"/>
            </a:pPr>
            <a:r>
              <a:rPr lang="en-US" dirty="0"/>
              <a:t>Check the box “Use variable names in subscript column.”</a:t>
            </a:r>
          </a:p>
          <a:p>
            <a:pPr marL="1234440" lvl="2" indent="-457200">
              <a:buFont typeface="+mj-lt"/>
              <a:buAutoNum type="arabicParenR"/>
            </a:pPr>
            <a:r>
              <a:rPr lang="en-US" dirty="0"/>
              <a:t>Click “OK.”</a:t>
            </a:r>
          </a:p>
          <a:p>
            <a:pPr marL="1234440" lvl="2" indent="-457200">
              <a:buFont typeface="+mj-lt"/>
              <a:buAutoNum type="arabicParenR"/>
            </a:pPr>
            <a:r>
              <a:rPr lang="en-US" dirty="0"/>
              <a:t>The stacked columns are created in the new worksheet named “Data.”</a:t>
            </a:r>
          </a:p>
          <a:p>
            <a:pPr marL="1234440" lvl="2" indent="-457200">
              <a:buFont typeface="+mj-lt"/>
              <a:buAutoNum type="arabicParenR"/>
            </a:pPr>
            <a:r>
              <a:rPr lang="en-US" dirty="0"/>
              <a:t>Name the four columns from left to right in worksheet “Data”: Appraiser, Assessed Result, Part, and Reference.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9471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908300" y="1139461"/>
            <a:ext cx="5562600" cy="5514853"/>
          </a:xfrm>
          <a:prstGeom prst="rect">
            <a:avLst/>
          </a:prstGeom>
        </p:spPr>
      </p:pic>
    </p:spTree>
    <p:custDataLst>
      <p:tags r:id="rId1"/>
    </p:custDataLst>
    <p:extLst>
      <p:ext uri="{BB962C8B-B14F-4D97-AF65-F5344CB8AC3E}">
        <p14:creationId xmlns:p14="http://schemas.microsoft.com/office/powerpoint/2010/main" val="45541552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441</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pic>
        <p:nvPicPr>
          <p:cNvPr id="4" name="Picture 3"/>
          <p:cNvPicPr>
            <a:picLocks noChangeAspect="1"/>
          </p:cNvPicPr>
          <p:nvPr/>
        </p:nvPicPr>
        <p:blipFill>
          <a:blip r:embed="rId4"/>
          <a:stretch>
            <a:fillRect/>
          </a:stretch>
        </p:blipFill>
        <p:spPr>
          <a:xfrm>
            <a:off x="326066" y="1611630"/>
            <a:ext cx="4938485" cy="4391553"/>
          </a:xfrm>
          <a:prstGeom prst="rect">
            <a:avLst/>
          </a:prstGeom>
        </p:spPr>
      </p:pic>
      <p:pic>
        <p:nvPicPr>
          <p:cNvPr id="5" name="Picture 4"/>
          <p:cNvPicPr>
            <a:picLocks noChangeAspect="1"/>
          </p:cNvPicPr>
          <p:nvPr/>
        </p:nvPicPr>
        <p:blipFill>
          <a:blip r:embed="rId5"/>
          <a:stretch>
            <a:fillRect/>
          </a:stretch>
        </p:blipFill>
        <p:spPr>
          <a:xfrm>
            <a:off x="5388934" y="1616555"/>
            <a:ext cx="5649200" cy="4386628"/>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2" name="Right Arrow 11"/>
          <p:cNvSpPr/>
          <p:nvPr/>
        </p:nvSpPr>
        <p:spPr>
          <a:xfrm>
            <a:off x="5204473" y="366372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2597961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fontScale="85000" lnSpcReduction="20000"/>
          </a:bodyPr>
          <a:lstStyle/>
          <a:p>
            <a:r>
              <a:rPr lang="en-US" dirty="0"/>
              <a:t>Step 2: Run MSA using Minitab</a:t>
            </a:r>
          </a:p>
          <a:p>
            <a:pPr marL="1234440" lvl="2" indent="-457200">
              <a:buFont typeface="+mj-lt"/>
              <a:buAutoNum type="arabicParenR"/>
            </a:pPr>
            <a:r>
              <a:rPr lang="en-US" dirty="0"/>
              <a:t>Click Stat → Quality Tools → Attribute Agreement Analysis.</a:t>
            </a:r>
          </a:p>
          <a:p>
            <a:pPr marL="1234440" lvl="2" indent="-457200">
              <a:buFont typeface="+mj-lt"/>
              <a:buAutoNum type="arabicParenR"/>
            </a:pPr>
            <a:r>
              <a:rPr lang="en-US" dirty="0"/>
              <a:t>A new window named “Attribute Agreement Analysis” pops up.</a:t>
            </a:r>
          </a:p>
          <a:p>
            <a:pPr marL="1234440" lvl="2" indent="-457200">
              <a:buFont typeface="+mj-lt"/>
              <a:buAutoNum type="arabicParenR"/>
            </a:pPr>
            <a:r>
              <a:rPr lang="en-US" dirty="0"/>
              <a:t>Click in the blank box next to “Attribute column” and the variables appear in the list box on the left.</a:t>
            </a:r>
          </a:p>
          <a:p>
            <a:pPr marL="1234440" lvl="2" indent="-457200">
              <a:buFont typeface="+mj-lt"/>
              <a:buAutoNum type="arabicParenR"/>
            </a:pPr>
            <a:r>
              <a:rPr lang="en-US" dirty="0"/>
              <a:t>Select “Assessed Result” as “Attribute column.”</a:t>
            </a:r>
          </a:p>
          <a:p>
            <a:pPr marL="1234440" lvl="2" indent="-457200">
              <a:buFont typeface="+mj-lt"/>
              <a:buAutoNum type="arabicParenR"/>
            </a:pPr>
            <a:r>
              <a:rPr lang="en-US" dirty="0"/>
              <a:t>Select “Part” as “Samples.”</a:t>
            </a:r>
          </a:p>
          <a:p>
            <a:pPr marL="1234440" lvl="2" indent="-457200">
              <a:buFont typeface="+mj-lt"/>
              <a:buAutoNum type="arabicParenR"/>
            </a:pPr>
            <a:r>
              <a:rPr lang="en-US" dirty="0"/>
              <a:t>Select “Appraiser” as “Appraisers.”</a:t>
            </a:r>
          </a:p>
          <a:p>
            <a:pPr marL="1234440" lvl="2" indent="-457200">
              <a:buFont typeface="+mj-lt"/>
              <a:buAutoNum type="arabicParenR"/>
            </a:pPr>
            <a:r>
              <a:rPr lang="en-US" dirty="0"/>
              <a:t>Select “Reference” as “Known standard/attribute.”</a:t>
            </a:r>
          </a:p>
          <a:p>
            <a:pPr marL="1234440" lvl="2" indent="-457200">
              <a:buFont typeface="+mj-lt"/>
              <a:buAutoNum type="arabicParenR"/>
            </a:pPr>
            <a:r>
              <a:rPr lang="en-US" dirty="0"/>
              <a:t>Click the “Options” button and another window named “Attribute Agreement Analysis – Options” pops up.</a:t>
            </a:r>
          </a:p>
          <a:p>
            <a:pPr marL="1234440" lvl="2" indent="-457200">
              <a:buFont typeface="+mj-lt"/>
              <a:buAutoNum type="arabicParenR"/>
            </a:pPr>
            <a:r>
              <a:rPr lang="en-US" dirty="0"/>
              <a:t>Check the boxes of both “Calculate Cohen’s kappa if appropriate” and “Display disagreement table.”</a:t>
            </a:r>
          </a:p>
          <a:p>
            <a:pPr marL="1234440" lvl="2" indent="-457200">
              <a:buFont typeface="+mj-lt"/>
              <a:buAutoNum type="arabicParenR"/>
            </a:pPr>
            <a:r>
              <a:rPr lang="en-US" dirty="0"/>
              <a:t>Click “OK” in the window “Attribute Agreement Analysis – Options.”</a:t>
            </a:r>
          </a:p>
          <a:p>
            <a:pPr marL="1234440" lvl="2" indent="-457200">
              <a:buFont typeface="+mj-lt"/>
              <a:buAutoNum type="arabicParenR"/>
            </a:pPr>
            <a:r>
              <a:rPr lang="en-US" dirty="0"/>
              <a:t>Click “OK” in the window “Attribute Agreement Analysis.”</a:t>
            </a:r>
          </a:p>
          <a:p>
            <a:pPr marL="1234440" lvl="2" indent="-457200">
              <a:buFont typeface="+mj-lt"/>
              <a:buAutoNum type="arabicParenR"/>
            </a:pPr>
            <a:r>
              <a:rPr lang="en-US" dirty="0"/>
              <a:t>The MSA results appear in the newly-generated window and the session window.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56689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95206" y="1534547"/>
            <a:ext cx="5450648" cy="4561453"/>
          </a:xfrm>
          <a:prstGeom prst="rect">
            <a:avLst/>
          </a:prstGeom>
        </p:spPr>
      </p:pic>
      <p:pic>
        <p:nvPicPr>
          <p:cNvPr id="4" name="Picture 3"/>
          <p:cNvPicPr>
            <a:picLocks noChangeAspect="1"/>
          </p:cNvPicPr>
          <p:nvPr/>
        </p:nvPicPr>
        <p:blipFill>
          <a:blip r:embed="rId5"/>
          <a:stretch>
            <a:fillRect/>
          </a:stretch>
        </p:blipFill>
        <p:spPr>
          <a:xfrm>
            <a:off x="5689600" y="2138873"/>
            <a:ext cx="5511800" cy="3449320"/>
          </a:xfrm>
          <a:prstGeom prst="rect">
            <a:avLst/>
          </a:prstGeom>
        </p:spPr>
      </p:pic>
      <p:sp>
        <p:nvSpPr>
          <p:cNvPr id="18" name="Right Arrow 17"/>
          <p:cNvSpPr/>
          <p:nvPr/>
        </p:nvSpPr>
        <p:spPr>
          <a:xfrm>
            <a:off x="5447084" y="366287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2713967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444</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81100" y="1412240"/>
            <a:ext cx="5394960" cy="4709160"/>
          </a:xfrm>
          <a:prstGeom prst="rect">
            <a:avLst/>
          </a:prstGeom>
        </p:spPr>
      </p:pic>
      <p:grpSp>
        <p:nvGrpSpPr>
          <p:cNvPr id="14" name="Group 13"/>
          <p:cNvGrpSpPr/>
          <p:nvPr/>
        </p:nvGrpSpPr>
        <p:grpSpPr>
          <a:xfrm>
            <a:off x="4184491" y="2709545"/>
            <a:ext cx="6004877" cy="2167255"/>
            <a:chOff x="3909060" y="2514600"/>
            <a:chExt cx="6004877" cy="2167255"/>
          </a:xfrm>
        </p:grpSpPr>
        <p:sp>
          <p:nvSpPr>
            <p:cNvPr id="16" name="Rectangle 15"/>
            <p:cNvSpPr/>
            <p:nvPr/>
          </p:nvSpPr>
          <p:spPr>
            <a:xfrm>
              <a:off x="3909060" y="2514600"/>
              <a:ext cx="58674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ular Callout 7"/>
            <p:cNvSpPr/>
            <p:nvPr/>
          </p:nvSpPr>
          <p:spPr>
            <a:xfrm>
              <a:off x="6740526" y="3276600"/>
              <a:ext cx="3173411" cy="1405255"/>
            </a:xfrm>
            <a:prstGeom prst="wedgeRoundRectCallout">
              <a:avLst>
                <a:gd name="adj1" fmla="val -105495"/>
                <a:gd name="adj2" fmla="val -5510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Within Appraiser Agreement Percent: the agreement percentage within each individual appraiser.</a:t>
              </a:r>
            </a:p>
          </p:txBody>
        </p:sp>
      </p:grpSp>
    </p:spTree>
    <p:custDataLst>
      <p:tags r:id="rId1"/>
    </p:custDataLst>
    <p:extLst>
      <p:ext uri="{BB962C8B-B14F-4D97-AF65-F5344CB8AC3E}">
        <p14:creationId xmlns:p14="http://schemas.microsoft.com/office/powerpoint/2010/main" val="91797367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445</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92300" y="1193800"/>
            <a:ext cx="4114800" cy="5334000"/>
          </a:xfrm>
          <a:prstGeom prst="rect">
            <a:avLst/>
          </a:prstGeom>
        </p:spPr>
      </p:pic>
      <p:grpSp>
        <p:nvGrpSpPr>
          <p:cNvPr id="14" name="Group 13"/>
          <p:cNvGrpSpPr/>
          <p:nvPr/>
        </p:nvGrpSpPr>
        <p:grpSpPr>
          <a:xfrm>
            <a:off x="4343400" y="1875790"/>
            <a:ext cx="5410201" cy="2302048"/>
            <a:chOff x="4487758" y="1803400"/>
            <a:chExt cx="5410201" cy="2302048"/>
          </a:xfrm>
        </p:grpSpPr>
        <p:sp>
          <p:nvSpPr>
            <p:cNvPr id="18" name="Rectangle 17"/>
            <p:cNvSpPr/>
            <p:nvPr/>
          </p:nvSpPr>
          <p:spPr>
            <a:xfrm>
              <a:off x="4487758" y="1803400"/>
              <a:ext cx="472864" cy="7620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7"/>
            <p:cNvSpPr/>
            <p:nvPr/>
          </p:nvSpPr>
          <p:spPr>
            <a:xfrm>
              <a:off x="6426201" y="1990552"/>
              <a:ext cx="3471758" cy="2114896"/>
            </a:xfrm>
            <a:prstGeom prst="wedgeRoundRectCallout">
              <a:avLst>
                <a:gd name="adj1" fmla="val -90945"/>
                <a:gd name="adj2" fmla="val -33806"/>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Each Appraiser vs. Standard Agreement Percent: the agreement percentage between each appraiser and the standard. It reflects the accuracy of the measurement system.</a:t>
              </a:r>
            </a:p>
          </p:txBody>
        </p:sp>
      </p:grpSp>
    </p:spTree>
    <p:custDataLst>
      <p:tags r:id="rId1"/>
    </p:custDataLst>
    <p:extLst>
      <p:ext uri="{BB962C8B-B14F-4D97-AF65-F5344CB8AC3E}">
        <p14:creationId xmlns:p14="http://schemas.microsoft.com/office/powerpoint/2010/main" val="404038802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446</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pic>
        <p:nvPicPr>
          <p:cNvPr id="5" name="Picture 4"/>
          <p:cNvPicPr>
            <a:picLocks noChangeAspect="1"/>
          </p:cNvPicPr>
          <p:nvPr/>
        </p:nvPicPr>
        <p:blipFill>
          <a:blip r:embed="rId4"/>
          <a:stretch>
            <a:fillRect/>
          </a:stretch>
        </p:blipFill>
        <p:spPr>
          <a:xfrm>
            <a:off x="5950510" y="2428240"/>
            <a:ext cx="4114800" cy="4099560"/>
          </a:xfrm>
          <a:prstGeom prst="rect">
            <a:avLst/>
          </a:prstGeom>
        </p:spPr>
      </p:pic>
      <p:pic>
        <p:nvPicPr>
          <p:cNvPr id="4" name="Picture 3"/>
          <p:cNvPicPr>
            <a:picLocks noChangeAspect="1"/>
          </p:cNvPicPr>
          <p:nvPr/>
        </p:nvPicPr>
        <p:blipFill>
          <a:blip r:embed="rId5"/>
          <a:stretch>
            <a:fillRect/>
          </a:stretch>
        </p:blipFill>
        <p:spPr>
          <a:xfrm>
            <a:off x="1317765" y="1196340"/>
            <a:ext cx="4114800" cy="309372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grpSp>
        <p:nvGrpSpPr>
          <p:cNvPr id="3" name="Group 2"/>
          <p:cNvGrpSpPr/>
          <p:nvPr/>
        </p:nvGrpSpPr>
        <p:grpSpPr>
          <a:xfrm>
            <a:off x="1343725" y="1302065"/>
            <a:ext cx="8082430" cy="4867763"/>
            <a:chOff x="1575921" y="1225865"/>
            <a:chExt cx="8082430" cy="4867763"/>
          </a:xfrm>
        </p:grpSpPr>
        <p:sp>
          <p:nvSpPr>
            <p:cNvPr id="8" name="Rounded Rectangular Callout 7"/>
            <p:cNvSpPr/>
            <p:nvPr/>
          </p:nvSpPr>
          <p:spPr>
            <a:xfrm>
              <a:off x="6152870" y="1225865"/>
              <a:ext cx="3505481" cy="916945"/>
            </a:xfrm>
            <a:prstGeom prst="wedgeRoundRectCallout">
              <a:avLst>
                <a:gd name="adj1" fmla="val -106715"/>
                <a:gd name="adj2" fmla="val 5031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Between Appraiser Agreement Percent: the agreement percentage between different appraisers.</a:t>
              </a:r>
            </a:p>
          </p:txBody>
        </p:sp>
        <p:sp>
          <p:nvSpPr>
            <p:cNvPr id="9" name="Rectangle 8"/>
            <p:cNvSpPr/>
            <p:nvPr/>
          </p:nvSpPr>
          <p:spPr>
            <a:xfrm>
              <a:off x="3518460" y="2047072"/>
              <a:ext cx="6096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3200400"/>
              <a:ext cx="634998"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75921" y="4572000"/>
              <a:ext cx="4062879" cy="1521628"/>
            </a:xfrm>
            <a:prstGeom prst="wedgeRoundRectCallout">
              <a:avLst>
                <a:gd name="adj1" fmla="val 110310"/>
                <a:gd name="adj2" fmla="val -116824"/>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All Appraisers vs. Standard Agreement Percent: overall agreement percentage of both within and between appraisers. It reflects how precise the measurement system performs.</a:t>
              </a:r>
            </a:p>
          </p:txBody>
        </p:sp>
      </p:grpSp>
    </p:spTree>
    <p:custDataLst>
      <p:tags r:id="rId1"/>
    </p:custDataLst>
    <p:extLst>
      <p:ext uri="{BB962C8B-B14F-4D97-AF65-F5344CB8AC3E}">
        <p14:creationId xmlns:p14="http://schemas.microsoft.com/office/powerpoint/2010/main" val="11012019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236538" indent="-236538"/>
            <a:r>
              <a:rPr lang="en-US" b="1" dirty="0"/>
              <a:t>Kappa statistic </a:t>
            </a:r>
            <a:r>
              <a:rPr lang="en-US" dirty="0"/>
              <a:t>is a coefficient indicating the agreement percentage above the expected agreement by chance. </a:t>
            </a:r>
          </a:p>
          <a:p>
            <a:pPr marL="236538" indent="-236538"/>
            <a:endParaRPr lang="en-US" dirty="0"/>
          </a:p>
          <a:p>
            <a:pPr marL="236538" indent="-236538"/>
            <a:r>
              <a:rPr lang="en-US" dirty="0"/>
              <a:t>Kappa ranges from -1 (perfect disagreement) to 1 (perfect agreement). </a:t>
            </a:r>
          </a:p>
          <a:p>
            <a:pPr marL="236538" indent="-236538"/>
            <a:endParaRPr lang="en-US" dirty="0"/>
          </a:p>
          <a:p>
            <a:pPr marL="236538" indent="-236538"/>
            <a:r>
              <a:rPr lang="en-US" dirty="0"/>
              <a:t>When the observed agreement is less than the chance agreement, Kappa is negative.</a:t>
            </a:r>
          </a:p>
          <a:p>
            <a:pPr marL="236538" indent="-236538"/>
            <a:endParaRPr lang="en-US" dirty="0"/>
          </a:p>
          <a:p>
            <a:pPr marL="236538" indent="-236538"/>
            <a:r>
              <a:rPr lang="en-US" dirty="0"/>
              <a:t>When the observed agreement is greater than the chance agreement, Kappa is positive.</a:t>
            </a:r>
          </a:p>
          <a:p>
            <a:pPr marL="236538" indent="-236538"/>
            <a:endParaRPr lang="en-US" dirty="0"/>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447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67881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448</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pic>
        <p:nvPicPr>
          <p:cNvPr id="4" name="Picture 3"/>
          <p:cNvPicPr>
            <a:picLocks noChangeAspect="1"/>
          </p:cNvPicPr>
          <p:nvPr/>
        </p:nvPicPr>
        <p:blipFill>
          <a:blip r:embed="rId4"/>
          <a:stretch>
            <a:fillRect/>
          </a:stretch>
        </p:blipFill>
        <p:spPr>
          <a:xfrm>
            <a:off x="1487498" y="1107440"/>
            <a:ext cx="4023360" cy="356616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5"/>
          <a:stretch>
            <a:fillRect/>
          </a:stretch>
        </p:blipFill>
        <p:spPr>
          <a:xfrm>
            <a:off x="5866458" y="2547620"/>
            <a:ext cx="4023360" cy="3916680"/>
          </a:xfrm>
          <a:prstGeom prst="rect">
            <a:avLst/>
          </a:prstGeom>
        </p:spPr>
      </p:pic>
      <p:grpSp>
        <p:nvGrpSpPr>
          <p:cNvPr id="3" name="Group 2"/>
          <p:cNvGrpSpPr/>
          <p:nvPr/>
        </p:nvGrpSpPr>
        <p:grpSpPr>
          <a:xfrm>
            <a:off x="2763276" y="1066800"/>
            <a:ext cx="5249481" cy="5334000"/>
            <a:chOff x="2910269" y="1066800"/>
            <a:chExt cx="5249481" cy="5334000"/>
          </a:xfrm>
        </p:grpSpPr>
        <p:sp>
          <p:nvSpPr>
            <p:cNvPr id="8" name="Rounded Rectangular Callout 7"/>
            <p:cNvSpPr/>
            <p:nvPr/>
          </p:nvSpPr>
          <p:spPr>
            <a:xfrm>
              <a:off x="6013451" y="1066800"/>
              <a:ext cx="2146299" cy="1280492"/>
            </a:xfrm>
            <a:prstGeom prst="wedgeRoundRectCallout">
              <a:avLst>
                <a:gd name="adj1" fmla="val -157025"/>
                <a:gd name="adj2" fmla="val 13362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within each appraiser</a:t>
              </a:r>
            </a:p>
          </p:txBody>
        </p:sp>
        <p:sp>
          <p:nvSpPr>
            <p:cNvPr id="9" name="Rectangle 8"/>
            <p:cNvSpPr/>
            <p:nvPr/>
          </p:nvSpPr>
          <p:spPr>
            <a:xfrm>
              <a:off x="3124199" y="3429000"/>
              <a:ext cx="536555" cy="1142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23537" y="5105400"/>
              <a:ext cx="553663" cy="12361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910269" y="4895134"/>
              <a:ext cx="2753931" cy="1505666"/>
            </a:xfrm>
            <a:prstGeom prst="wedgeRoundRectCallout">
              <a:avLst>
                <a:gd name="adj1" fmla="val 115679"/>
                <a:gd name="adj2" fmla="val 19832"/>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between individual appraiser and the standard</a:t>
              </a:r>
            </a:p>
          </p:txBody>
        </p:sp>
      </p:grpSp>
    </p:spTree>
    <p:custDataLst>
      <p:tags r:id="rId1"/>
    </p:custDataLst>
    <p:extLst>
      <p:ext uri="{BB962C8B-B14F-4D97-AF65-F5344CB8AC3E}">
        <p14:creationId xmlns:p14="http://schemas.microsoft.com/office/powerpoint/2010/main" val="32085014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449</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943600" y="2400300"/>
            <a:ext cx="4114800" cy="4099560"/>
          </a:xfrm>
          <a:prstGeom prst="rect">
            <a:avLst/>
          </a:prstGeom>
        </p:spPr>
      </p:pic>
      <p:pic>
        <p:nvPicPr>
          <p:cNvPr id="3" name="Picture 2"/>
          <p:cNvPicPr>
            <a:picLocks noChangeAspect="1"/>
          </p:cNvPicPr>
          <p:nvPr/>
        </p:nvPicPr>
        <p:blipFill>
          <a:blip r:embed="rId5"/>
          <a:stretch>
            <a:fillRect/>
          </a:stretch>
        </p:blipFill>
        <p:spPr>
          <a:xfrm>
            <a:off x="1339009" y="1219200"/>
            <a:ext cx="4114800" cy="3101340"/>
          </a:xfrm>
          <a:prstGeom prst="rect">
            <a:avLst/>
          </a:prstGeom>
        </p:spPr>
      </p:pic>
      <p:grpSp>
        <p:nvGrpSpPr>
          <p:cNvPr id="16" name="Group 15"/>
          <p:cNvGrpSpPr/>
          <p:nvPr/>
        </p:nvGrpSpPr>
        <p:grpSpPr>
          <a:xfrm>
            <a:off x="2362200" y="1225865"/>
            <a:ext cx="6705600" cy="5174935"/>
            <a:chOff x="2568435" y="1225865"/>
            <a:chExt cx="6705600" cy="5174935"/>
          </a:xfrm>
        </p:grpSpPr>
        <p:sp>
          <p:nvSpPr>
            <p:cNvPr id="19" name="Rounded Rectangular Callout 7"/>
            <p:cNvSpPr/>
            <p:nvPr/>
          </p:nvSpPr>
          <p:spPr>
            <a:xfrm>
              <a:off x="6152870" y="1225865"/>
              <a:ext cx="3121165" cy="1060135"/>
            </a:xfrm>
            <a:prstGeom prst="wedgeRoundRectCallout">
              <a:avLst>
                <a:gd name="adj1" fmla="val -141708"/>
                <a:gd name="adj2" fmla="val 187429"/>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agreement between appraisers. They are greater than 0.7 and acceptable.</a:t>
              </a:r>
            </a:p>
          </p:txBody>
        </p:sp>
        <p:sp>
          <p:nvSpPr>
            <p:cNvPr id="20" name="Rectangle 19"/>
            <p:cNvSpPr/>
            <p:nvPr/>
          </p:nvSpPr>
          <p:spPr>
            <a:xfrm>
              <a:off x="2568435" y="3405972"/>
              <a:ext cx="685800" cy="6072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0435" y="4523572"/>
              <a:ext cx="698498"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10"/>
            <p:cNvSpPr/>
            <p:nvPr/>
          </p:nvSpPr>
          <p:spPr>
            <a:xfrm>
              <a:off x="2568435" y="4637872"/>
              <a:ext cx="3091609" cy="1762928"/>
            </a:xfrm>
            <a:prstGeom prst="wedgeRoundRectCallout">
              <a:avLst>
                <a:gd name="adj1" fmla="val 97317"/>
                <a:gd name="adj2" fmla="val -37010"/>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overall agreement between appraisers and the standard. Again, greater than 0.7 suggests an acceptable measurement system.</a:t>
              </a:r>
            </a:p>
          </p:txBody>
        </p:sp>
      </p:grpSp>
    </p:spTree>
    <p:custDataLst>
      <p:tags r:id="rId1"/>
    </p:custDataLst>
    <p:extLst>
      <p:ext uri="{BB962C8B-B14F-4D97-AF65-F5344CB8AC3E}">
        <p14:creationId xmlns:p14="http://schemas.microsoft.com/office/powerpoint/2010/main" val="397449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lnSpcReduction="10000"/>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98642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a:t>
            </a:r>
            <a:r>
              <a:rPr lang="en-US" sz="1600" b="1" dirty="0"/>
              <a:t> </a:t>
            </a:r>
            <a:r>
              <a:rPr lang="en-US" sz="1600" b="1" dirty="0">
                <a:solidFill>
                  <a:schemeClr val="bg2">
                    <a:lumMod val="65000"/>
                  </a:schemeClr>
                </a:solidFill>
              </a:rPr>
              <a:t>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451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4885705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452</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045959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9141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89621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24504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6" name="Slide Number Placeholder 15"/>
          <p:cNvSpPr>
            <a:spLocks noGrp="1"/>
          </p:cNvSpPr>
          <p:nvPr>
            <p:ph type="sldNum" sz="quarter" idx="4"/>
          </p:nvPr>
        </p:nvSpPr>
        <p:spPr/>
        <p:txBody>
          <a:bodyPr/>
          <a:lstStyle/>
          <a:p>
            <a:fld id="{28B83BC3-069B-46AF-A4E6-C99928E1A4FA}" type="slidenum">
              <a:rPr lang="en-US" smtClean="0"/>
              <a:pPr/>
              <a:t>456</a:t>
            </a:fld>
            <a:endParaRPr lang="en-US" dirty="0"/>
          </a:p>
        </p:txBody>
      </p:sp>
      <p:sp>
        <p:nvSpPr>
          <p:cNvPr id="15" name="Footer Placeholder 14"/>
          <p:cNvSpPr>
            <a:spLocks noGrp="1"/>
          </p:cNvSpPr>
          <p:nvPr>
            <p:ph type="ftr" sz="quarter" idx="3"/>
          </p:nvPr>
        </p:nvSpPr>
        <p:spPr/>
        <p:txBody>
          <a:bodyPr/>
          <a:lstStyle/>
          <a:p>
            <a:r>
              <a:rPr lang="en-US"/>
              <a:t>© Lean Sigma Corporation</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2019551"/>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300"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03081798"/>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301"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5066585"/>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302"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1252445"/>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303"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7364533"/>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304"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413000" y="5859053"/>
            <a:ext cx="6553199" cy="646331"/>
          </a:xfrm>
          <a:prstGeom prst="rect">
            <a:avLst/>
          </a:prstGeom>
          <a:noFill/>
        </p:spPr>
        <p:txBody>
          <a:bodyPr wrap="squar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5412704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357385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458</a:t>
            </a:fld>
            <a:endParaRPr lang="en-US" dirty="0"/>
          </a:p>
        </p:txBody>
      </p:sp>
      <p:sp>
        <p:nvSpPr>
          <p:cNvPr id="14" name="Footer Placeholder 13"/>
          <p:cNvSpPr>
            <a:spLocks noGrp="1"/>
          </p:cNvSpPr>
          <p:nvPr>
            <p:ph type="ftr" sz="quarter" idx="3"/>
          </p:nvPr>
        </p:nvSpPr>
        <p:spPr/>
        <p:txBody>
          <a:bodyPr/>
          <a:lstStyle/>
          <a:p>
            <a:r>
              <a:rPr lang="en-US"/>
              <a:t>© Lean Sigma Corporation</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03718414"/>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22"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553969606"/>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23"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879957"/>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24"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1970412"/>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25"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47741" y="585483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301316800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27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460</a:t>
            </a:fld>
            <a:endParaRPr lang="en-US" dirty="0"/>
          </a:p>
        </p:txBody>
      </p:sp>
      <p:sp>
        <p:nvSpPr>
          <p:cNvPr id="13" name="Footer Placeholder 12"/>
          <p:cNvSpPr>
            <a:spLocks noGrp="1"/>
          </p:cNvSpPr>
          <p:nvPr>
            <p:ph type="ftr" sz="quarter" idx="3"/>
          </p:nvPr>
        </p:nvSpPr>
        <p:spPr/>
        <p:txBody>
          <a:bodyPr/>
          <a:lstStyle/>
          <a:p>
            <a:r>
              <a:rPr lang="en-US"/>
              <a:t>© Lean Sigma Corporation</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431173"/>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44"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51347264"/>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45"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595104"/>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6"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74520" y="5392510"/>
            <a:ext cx="6083717" cy="923330"/>
          </a:xfrm>
          <a:prstGeom prst="rect">
            <a:avLst/>
          </a:prstGeom>
          <a:noFill/>
        </p:spPr>
        <p:txBody>
          <a:bodyPr wrap="none" rtlCol="0">
            <a:spAutoFit/>
          </a:bodyPr>
          <a:lstStyle/>
          <a:p>
            <a:r>
              <a:rPr lang="en-US" b="1" i="1" dirty="0"/>
              <a:t>μ </a:t>
            </a:r>
            <a:r>
              <a:rPr lang="en-US" dirty="0"/>
              <a:t>is the process mean; </a:t>
            </a:r>
            <a:r>
              <a:rPr lang="it-IT" i="1" dirty="0"/>
              <a:t>n</a:t>
            </a:r>
            <a:r>
              <a:rPr lang="it-IT" dirty="0"/>
              <a:t> is the sample size.</a:t>
            </a:r>
            <a:endParaRPr lang="en-US" dirty="0"/>
          </a:p>
          <a:p>
            <a:endParaRPr lang="it-IT" b="1" i="1" dirty="0"/>
          </a:p>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418288245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461</a:t>
            </a:fld>
            <a:endParaRPr lang="en-US" dirty="0"/>
          </a:p>
        </p:txBody>
      </p:sp>
      <p:sp>
        <p:nvSpPr>
          <p:cNvPr id="15" name="Footer Placeholder 14"/>
          <p:cNvSpPr>
            <a:spLocks noGrp="1"/>
          </p:cNvSpPr>
          <p:nvPr>
            <p:ph type="ftr" sz="quarter" idx="3"/>
          </p:nvPr>
        </p:nvSpPr>
        <p:spPr/>
        <p:txBody>
          <a:bodyPr/>
          <a:lstStyle/>
          <a:p>
            <a:r>
              <a:rPr lang="en-US"/>
              <a:t>© Lean Sigma Corporation</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9402773"/>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72"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984565" cy="461665"/>
          </a:xfrm>
          <a:prstGeom prst="rect">
            <a:avLst/>
          </a:prstGeom>
          <a:noFill/>
        </p:spPr>
        <p:txBody>
          <a:bodyPr wrap="none" rtlCol="0">
            <a:spAutoFit/>
          </a:bodyPr>
          <a:lstStyle/>
          <a:p>
            <a:r>
              <a:rPr lang="en-US" sz="2400" dirty="0">
                <a:latin typeface="Source Sans Pro" panose="020B0503030403020204" pitchFamily="34" charset="0"/>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71285422"/>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73"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1175290"/>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74"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1661785"/>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75"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400799"/>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76"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7741" y="6000092"/>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442148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94990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80303763"/>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90"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347434992"/>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91"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334000"/>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a:p>
            <a:endParaRPr lang="en-US" dirty="0"/>
          </a:p>
        </p:txBody>
      </p:sp>
    </p:spTree>
    <p:custDataLst>
      <p:tags r:id="rId2"/>
    </p:custDataLst>
    <p:extLst>
      <p:ext uri="{BB962C8B-B14F-4D97-AF65-F5344CB8AC3E}">
        <p14:creationId xmlns:p14="http://schemas.microsoft.com/office/powerpoint/2010/main" val="21682275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464</a:t>
            </a:fld>
            <a:endParaRPr lang="en-US" dirty="0"/>
          </a:p>
        </p:txBody>
      </p:sp>
      <p:sp>
        <p:nvSpPr>
          <p:cNvPr id="13" name="Footer Placeholder 12"/>
          <p:cNvSpPr>
            <a:spLocks noGrp="1"/>
          </p:cNvSpPr>
          <p:nvPr>
            <p:ph type="ftr" sz="quarter" idx="3"/>
          </p:nvPr>
        </p:nvSpPr>
        <p:spPr/>
        <p:txBody>
          <a:bodyPr/>
          <a:lstStyle/>
          <a:p>
            <a:r>
              <a:rPr lang="en-US"/>
              <a:t>© Lean Sigma Corporation</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080153"/>
              </p:ext>
            </p:extLst>
          </p:nvPr>
        </p:nvGraphicFramePr>
        <p:xfrm>
          <a:off x="2600602" y="1828800"/>
          <a:ext cx="2752725" cy="654050"/>
        </p:xfrm>
        <a:graphic>
          <a:graphicData uri="http://schemas.openxmlformats.org/presentationml/2006/ole">
            <mc:AlternateContent xmlns:mc="http://schemas.openxmlformats.org/markup-compatibility/2006">
              <mc:Choice xmlns:v="urn:schemas-microsoft-com:vml" Requires="v">
                <p:oleObj spid="_x0000_s17416"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602" y="18288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19219" y="26670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21820000"/>
              </p:ext>
            </p:extLst>
          </p:nvPr>
        </p:nvGraphicFramePr>
        <p:xfrm>
          <a:off x="2519218" y="3233753"/>
          <a:ext cx="1860550" cy="1159823"/>
        </p:xfrm>
        <a:graphic>
          <a:graphicData uri="http://schemas.openxmlformats.org/presentationml/2006/ole">
            <mc:AlternateContent xmlns:mc="http://schemas.openxmlformats.org/markup-compatibility/2006">
              <mc:Choice xmlns:v="urn:schemas-microsoft-com:vml" Requires="v">
                <p:oleObj spid="_x0000_s17417"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218" y="32337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8087865"/>
              </p:ext>
            </p:extLst>
          </p:nvPr>
        </p:nvGraphicFramePr>
        <p:xfrm>
          <a:off x="2519218" y="4498663"/>
          <a:ext cx="2029132" cy="806450"/>
        </p:xfrm>
        <a:graphic>
          <a:graphicData uri="http://schemas.openxmlformats.org/presentationml/2006/ole">
            <mc:AlternateContent xmlns:mc="http://schemas.openxmlformats.org/markup-compatibility/2006">
              <mc:Choice xmlns:v="urn:schemas-microsoft-com:vml" Requires="v">
                <p:oleObj spid="_x0000_s17418"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9218" y="44986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31683" y="544157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p:txBody>
      </p:sp>
    </p:spTree>
    <p:custDataLst>
      <p:tags r:id="rId2"/>
    </p:custDataLst>
    <p:extLst>
      <p:ext uri="{BB962C8B-B14F-4D97-AF65-F5344CB8AC3E}">
        <p14:creationId xmlns:p14="http://schemas.microsoft.com/office/powerpoint/2010/main" val="195748333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465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6358658"/>
              </p:ext>
            </p:extLst>
          </p:nvPr>
        </p:nvGraphicFramePr>
        <p:xfrm>
          <a:off x="2438401" y="1905000"/>
          <a:ext cx="4198937" cy="1003300"/>
        </p:xfrm>
        <a:graphic>
          <a:graphicData uri="http://schemas.openxmlformats.org/presentationml/2006/ole">
            <mc:AlternateContent xmlns:mc="http://schemas.openxmlformats.org/markup-compatibility/2006">
              <mc:Choice xmlns:v="urn:schemas-microsoft-com:vml" Requires="v">
                <p:oleObj spid="_x0000_s18442"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9050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1689250075"/>
              </p:ext>
            </p:extLst>
          </p:nvPr>
        </p:nvGraphicFramePr>
        <p:xfrm>
          <a:off x="2362200" y="3200400"/>
          <a:ext cx="1747838" cy="825500"/>
        </p:xfrm>
        <a:graphic>
          <a:graphicData uri="http://schemas.openxmlformats.org/presentationml/2006/ole">
            <mc:AlternateContent xmlns:mc="http://schemas.openxmlformats.org/markup-compatibility/2006">
              <mc:Choice xmlns:v="urn:schemas-microsoft-com:vml" Requires="v">
                <p:oleObj spid="_x0000_s18443"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2004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719817283"/>
              </p:ext>
            </p:extLst>
          </p:nvPr>
        </p:nvGraphicFramePr>
        <p:xfrm>
          <a:off x="5029200" y="3276601"/>
          <a:ext cx="2286000" cy="796925"/>
        </p:xfrm>
        <a:graphic>
          <a:graphicData uri="http://schemas.openxmlformats.org/presentationml/2006/ole">
            <mc:AlternateContent xmlns:mc="http://schemas.openxmlformats.org/markup-compatibility/2006">
              <mc:Choice xmlns:v="urn:schemas-microsoft-com:vml" Requires="v">
                <p:oleObj spid="_x0000_s18444"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766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644341220"/>
              </p:ext>
            </p:extLst>
          </p:nvPr>
        </p:nvGraphicFramePr>
        <p:xfrm>
          <a:off x="2413000" y="4306888"/>
          <a:ext cx="1549400" cy="798513"/>
        </p:xfrm>
        <a:graphic>
          <a:graphicData uri="http://schemas.openxmlformats.org/presentationml/2006/ole">
            <mc:AlternateContent xmlns:mc="http://schemas.openxmlformats.org/markup-compatibility/2006">
              <mc:Choice xmlns:v="urn:schemas-microsoft-com:vml" Requires="v">
                <p:oleObj spid="_x0000_s18445"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3068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90800" y="5512397"/>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 </a:t>
            </a:r>
            <a:r>
              <a:rPr lang="it-IT" i="1" dirty="0"/>
              <a:t>n</a:t>
            </a:r>
            <a:r>
              <a:rPr lang="it-IT" dirty="0"/>
              <a:t> is the sample size.</a:t>
            </a:r>
            <a:endParaRPr lang="en-US" dirty="0"/>
          </a:p>
          <a:p>
            <a:endParaRPr lang="en-US" dirty="0"/>
          </a:p>
        </p:txBody>
      </p:sp>
    </p:spTree>
    <p:custDataLst>
      <p:tags r:id="rId2"/>
    </p:custDataLst>
    <p:extLst>
      <p:ext uri="{BB962C8B-B14F-4D97-AF65-F5344CB8AC3E}">
        <p14:creationId xmlns:p14="http://schemas.microsoft.com/office/powerpoint/2010/main" val="96085847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466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753002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467</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9058829"/>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62"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158782719"/>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63"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148511"/>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3841159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418136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469</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0715976"/>
              </p:ext>
            </p:extLst>
          </p:nvPr>
        </p:nvGraphicFramePr>
        <p:xfrm>
          <a:off x="3581400" y="2220926"/>
          <a:ext cx="3880022" cy="996950"/>
        </p:xfrm>
        <a:graphic>
          <a:graphicData uri="http://schemas.openxmlformats.org/presentationml/2006/ole">
            <mc:AlternateContent xmlns:mc="http://schemas.openxmlformats.org/markup-compatibility/2006">
              <mc:Choice xmlns:v="urn:schemas-microsoft-com:vml" Requires="v">
                <p:oleObj spid="_x0000_s20484"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20926"/>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91872" y="3796588"/>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T</a:t>
            </a:r>
            <a:r>
              <a:rPr lang="en-US" dirty="0"/>
              <a:t> is the specified target.</a:t>
            </a:r>
          </a:p>
          <a:p>
            <a:r>
              <a:rPr lang="en-US" b="1" i="1" dirty="0"/>
              <a:t>μ </a:t>
            </a:r>
            <a:r>
              <a:rPr lang="en-US" dirty="0"/>
              <a:t>is the process mean.</a:t>
            </a:r>
          </a:p>
        </p:txBody>
      </p:sp>
      <p:sp>
        <p:nvSpPr>
          <p:cNvPr id="7" name="TextBox 6"/>
          <p:cNvSpPr txBox="1"/>
          <p:nvPr/>
        </p:nvSpPr>
        <p:spPr>
          <a:xfrm>
            <a:off x="2184400" y="5292752"/>
            <a:ext cx="7010400" cy="369332"/>
          </a:xfrm>
          <a:prstGeom prst="rect">
            <a:avLst/>
          </a:prstGeom>
          <a:noFill/>
        </p:spPr>
        <p:txBody>
          <a:bodyPr wrap="square" rtlCol="0">
            <a:spAutoFit/>
          </a:bodyPr>
          <a:lstStyle/>
          <a:p>
            <a:pPr algn="ctr"/>
            <a:r>
              <a:rPr lang="en-US" i="1" dirty="0"/>
              <a:t>Note: Cpm can work only if there is a target value specified.</a:t>
            </a:r>
          </a:p>
        </p:txBody>
      </p:sp>
    </p:spTree>
    <p:custDataLst>
      <p:tags r:id="rId2"/>
    </p:custDataLst>
    <p:extLst>
      <p:ext uri="{BB962C8B-B14F-4D97-AF65-F5344CB8AC3E}">
        <p14:creationId xmlns:p14="http://schemas.microsoft.com/office/powerpoint/2010/main" val="322757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u="sng" dirty="0">
                <a:solidFill>
                  <a:srgbClr val="182835"/>
                </a:solidFill>
              </a:rPr>
              <a:t>Project Management</a:t>
            </a:r>
          </a:p>
          <a:p>
            <a:pPr lvl="2"/>
            <a:r>
              <a:rPr lang="en-US" dirty="0"/>
              <a:t>Defines projects, scope, teams etc.</a:t>
            </a:r>
          </a:p>
          <a:p>
            <a:pPr lvl="2"/>
            <a:r>
              <a:rPr lang="en-US" dirty="0"/>
              <a:t>Marshals resources</a:t>
            </a:r>
          </a:p>
          <a:p>
            <a:pPr lvl="2"/>
            <a:r>
              <a:rPr lang="en-US" dirty="0"/>
              <a:t>Establishes goals, timelines, and milestones</a:t>
            </a:r>
          </a:p>
          <a:p>
            <a:pPr lvl="2"/>
            <a:r>
              <a:rPr lang="en-US" dirty="0"/>
              <a:t>Provides reports and/or updates to stakeholders and executives.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96F9-A8E2-407B-BA74-564A51F9A184}"/>
              </a:ext>
            </a:extLst>
          </p:cNvPr>
          <p:cNvSpPr>
            <a:spLocks noGrp="1"/>
          </p:cNvSpPr>
          <p:nvPr>
            <p:ph type="title"/>
          </p:nvPr>
        </p:nvSpPr>
        <p:spPr/>
        <p:txBody>
          <a:bodyPr/>
          <a:lstStyle/>
          <a:p>
            <a:r>
              <a:rPr lang="en-US" dirty="0"/>
              <a:t>Interpreting Capability</a:t>
            </a:r>
          </a:p>
        </p:txBody>
      </p:sp>
      <p:sp>
        <p:nvSpPr>
          <p:cNvPr id="3" name="Content Placeholder 2">
            <a:extLst>
              <a:ext uri="{FF2B5EF4-FFF2-40B4-BE49-F238E27FC236}">
                <a16:creationId xmlns:a16="http://schemas.microsoft.com/office/drawing/2014/main" id="{DA27DCAB-04D6-495B-8D53-55C525E07385}"/>
              </a:ext>
            </a:extLst>
          </p:cNvPr>
          <p:cNvSpPr>
            <a:spLocks noGrp="1"/>
          </p:cNvSpPr>
          <p:nvPr>
            <p:ph idx="1"/>
          </p:nvPr>
        </p:nvSpPr>
        <p:spPr>
          <a:xfrm>
            <a:off x="609600" y="1143000"/>
            <a:ext cx="10160000" cy="5486400"/>
          </a:xfrm>
        </p:spPr>
        <p:txBody>
          <a:bodyPr>
            <a:normAutofit lnSpcReduction="10000"/>
          </a:bodyPr>
          <a:lstStyle/>
          <a:p>
            <a:pPr lvl="1"/>
            <a:r>
              <a:rPr lang="en-US" sz="2000" dirty="0"/>
              <a:t>Interpreting the results of a capability analysis is very dependent upon the nature of the business, product and/or customer. The Automotive Industry Action Group (AIAG) suggests that:</a:t>
            </a:r>
          </a:p>
          <a:p>
            <a:pPr lvl="2"/>
            <a:r>
              <a:rPr lang="en-US" sz="1800" dirty="0"/>
              <a:t>P</a:t>
            </a:r>
            <a:r>
              <a:rPr lang="en-US" sz="1800" baseline="-25000" dirty="0"/>
              <a:t>p</a:t>
            </a:r>
            <a:r>
              <a:rPr lang="en-US" sz="1800" dirty="0"/>
              <a:t> and </a:t>
            </a:r>
            <a:r>
              <a:rPr lang="en-US" sz="1800" dirty="0" err="1"/>
              <a:t>P</a:t>
            </a:r>
            <a:r>
              <a:rPr lang="en-US" sz="1800" baseline="-25000" dirty="0" err="1"/>
              <a:t>pk</a:t>
            </a:r>
            <a:r>
              <a:rPr lang="en-US" sz="1800" dirty="0"/>
              <a:t> should be &gt; 1.67</a:t>
            </a:r>
          </a:p>
          <a:p>
            <a:pPr lvl="2"/>
            <a:r>
              <a:rPr lang="en-US" sz="1800" dirty="0" err="1"/>
              <a:t>C</a:t>
            </a:r>
            <a:r>
              <a:rPr lang="en-US" sz="1800" baseline="-25000" dirty="0" err="1"/>
              <a:t>p</a:t>
            </a:r>
            <a:r>
              <a:rPr lang="en-US" sz="1800" dirty="0"/>
              <a:t> and </a:t>
            </a:r>
            <a:r>
              <a:rPr lang="en-US" sz="1800" dirty="0" err="1"/>
              <a:t>C</a:t>
            </a:r>
            <a:r>
              <a:rPr lang="en-US" sz="1800" baseline="-25000" dirty="0" err="1"/>
              <a:t>pk</a:t>
            </a:r>
            <a:r>
              <a:rPr lang="en-US" sz="1800" dirty="0"/>
              <a:t> should be &gt; 1.33.</a:t>
            </a:r>
          </a:p>
          <a:p>
            <a:pPr lvl="1"/>
            <a:endParaRPr lang="en-US" sz="2000" dirty="0"/>
          </a:p>
          <a:p>
            <a:pPr lvl="1"/>
            <a:r>
              <a:rPr lang="en-US" sz="2000" dirty="0"/>
              <a:t>The reality is that anything greater than 1.0 is a fairly capable process but your business needs to assess the costs vs. benefits of achieving capability greater than 1.67 or even higher. Below is a simple table for quick interpretation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If you’re dealing with customer safety or life and death influences then obviously the product necessitates a capability greater than 2.0.</a:t>
            </a:r>
          </a:p>
        </p:txBody>
      </p:sp>
      <p:sp>
        <p:nvSpPr>
          <p:cNvPr id="4" name="Slide Number Placeholder 3">
            <a:extLst>
              <a:ext uri="{FF2B5EF4-FFF2-40B4-BE49-F238E27FC236}">
                <a16:creationId xmlns:a16="http://schemas.microsoft.com/office/drawing/2014/main" id="{D7226EA2-748B-430C-ACDA-B9983C0DE3D0}"/>
              </a:ext>
            </a:extLst>
          </p:cNvPr>
          <p:cNvSpPr>
            <a:spLocks noGrp="1"/>
          </p:cNvSpPr>
          <p:nvPr>
            <p:ph type="sldNum" sz="quarter" idx="4"/>
          </p:nvPr>
        </p:nvSpPr>
        <p:spPr/>
        <p:txBody>
          <a:bodyPr/>
          <a:lstStyle/>
          <a:p>
            <a:fld id="{28B83BC3-069B-46AF-A4E6-C99928E1A4FA}" type="slidenum">
              <a:rPr lang="en-US" smtClean="0"/>
              <a:pPr/>
              <a:t>470</a:t>
            </a:fld>
            <a:endParaRPr lang="en-US" dirty="0"/>
          </a:p>
        </p:txBody>
      </p:sp>
      <p:sp>
        <p:nvSpPr>
          <p:cNvPr id="5" name="Footer Placeholder 4">
            <a:extLst>
              <a:ext uri="{FF2B5EF4-FFF2-40B4-BE49-F238E27FC236}">
                <a16:creationId xmlns:a16="http://schemas.microsoft.com/office/drawing/2014/main" id="{B27B15CF-41B2-4310-B3AD-51EFFCE59B80}"/>
              </a:ext>
            </a:extLst>
          </p:cNvPr>
          <p:cNvSpPr>
            <a:spLocks noGrp="1"/>
          </p:cNvSpPr>
          <p:nvPr>
            <p:ph type="ftr" sz="quarter" idx="3"/>
          </p:nvPr>
        </p:nvSpPr>
        <p:spPr/>
        <p:txBody>
          <a:bodyPr/>
          <a:lstStyle/>
          <a:p>
            <a:r>
              <a:rPr lang="en-US"/>
              <a:t>© Lean Sigma Corporation</a:t>
            </a:r>
            <a:endParaRPr lang="en-US" dirty="0"/>
          </a:p>
        </p:txBody>
      </p:sp>
      <p:sp>
        <p:nvSpPr>
          <p:cNvPr id="6" name="Date Placeholder 5">
            <a:extLst>
              <a:ext uri="{FF2B5EF4-FFF2-40B4-BE49-F238E27FC236}">
                <a16:creationId xmlns:a16="http://schemas.microsoft.com/office/drawing/2014/main" id="{03383134-8242-4B50-B1ED-1483FF62DDA5}"/>
              </a:ext>
            </a:extLst>
          </p:cNvPr>
          <p:cNvSpPr>
            <a:spLocks noGrp="1"/>
          </p:cNvSpPr>
          <p:nvPr>
            <p:ph type="dt" sz="half" idx="2"/>
          </p:nvPr>
        </p:nvSpPr>
        <p:spPr/>
        <p:txBody>
          <a:bodyPr/>
          <a:lstStyle/>
          <a:p>
            <a:r>
              <a:rPr lang="en-US"/>
              <a:t>Lean Six Sigma Training - MTB</a:t>
            </a:r>
            <a:endParaRPr lang="en-US" dirty="0"/>
          </a:p>
        </p:txBody>
      </p:sp>
      <p:graphicFrame>
        <p:nvGraphicFramePr>
          <p:cNvPr id="7" name="Table 6">
            <a:extLst>
              <a:ext uri="{FF2B5EF4-FFF2-40B4-BE49-F238E27FC236}">
                <a16:creationId xmlns:a16="http://schemas.microsoft.com/office/drawing/2014/main" id="{0AAFF1B9-59E5-43F6-AF0B-DC376C2F3532}"/>
              </a:ext>
            </a:extLst>
          </p:cNvPr>
          <p:cNvGraphicFramePr>
            <a:graphicFrameLocks noGrp="1"/>
          </p:cNvGraphicFramePr>
          <p:nvPr/>
        </p:nvGraphicFramePr>
        <p:xfrm>
          <a:off x="2988467" y="4343400"/>
          <a:ext cx="5424489" cy="1005840"/>
        </p:xfrm>
        <a:graphic>
          <a:graphicData uri="http://schemas.openxmlformats.org/drawingml/2006/table">
            <a:tbl>
              <a:tblPr firstRow="1" firstCol="1" bandRow="1">
                <a:tableStyleId>{5940675A-B579-460E-94D1-54222C63F5DA}</a:tableStyleId>
              </a:tblPr>
              <a:tblGrid>
                <a:gridCol w="1187872">
                  <a:extLst>
                    <a:ext uri="{9D8B030D-6E8A-4147-A177-3AD203B41FA5}">
                      <a16:colId xmlns:a16="http://schemas.microsoft.com/office/drawing/2014/main" val="2142216912"/>
                    </a:ext>
                  </a:extLst>
                </a:gridCol>
                <a:gridCol w="1125352">
                  <a:extLst>
                    <a:ext uri="{9D8B030D-6E8A-4147-A177-3AD203B41FA5}">
                      <a16:colId xmlns:a16="http://schemas.microsoft.com/office/drawing/2014/main" val="1612796704"/>
                    </a:ext>
                  </a:extLst>
                </a:gridCol>
                <a:gridCol w="1721126">
                  <a:extLst>
                    <a:ext uri="{9D8B030D-6E8A-4147-A177-3AD203B41FA5}">
                      <a16:colId xmlns:a16="http://schemas.microsoft.com/office/drawing/2014/main" val="756886291"/>
                    </a:ext>
                  </a:extLst>
                </a:gridCol>
                <a:gridCol w="1390139">
                  <a:extLst>
                    <a:ext uri="{9D8B030D-6E8A-4147-A177-3AD203B41FA5}">
                      <a16:colId xmlns:a16="http://schemas.microsoft.com/office/drawing/2014/main" val="505532353"/>
                    </a:ext>
                  </a:extLst>
                </a:gridCol>
              </a:tblGrid>
              <a:tr h="251460">
                <a:tc>
                  <a:txBody>
                    <a:bodyPr/>
                    <a:lstStyle/>
                    <a:p>
                      <a:pPr marL="0" marR="0">
                        <a:lnSpc>
                          <a:spcPct val="115000"/>
                        </a:lnSpc>
                        <a:spcBef>
                          <a:spcPts val="0"/>
                        </a:spcBef>
                        <a:spcAft>
                          <a:spcPts val="0"/>
                        </a:spcAft>
                      </a:pPr>
                      <a:r>
                        <a:rPr lang="en-US" sz="1400" b="1" dirty="0">
                          <a:solidFill>
                            <a:srgbClr val="292929"/>
                          </a:solidFill>
                          <a:effectLst/>
                        </a:rPr>
                        <a:t>Index</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Value</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Interpretation</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Sigma Level</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9930632"/>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&lt;1.0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Not 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&lt;3</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647899"/>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1.0-1.99</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Capable</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3-6</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86062"/>
                  </a:ext>
                </a:extLst>
              </a:tr>
              <a:tr h="251460">
                <a:tc>
                  <a:txBody>
                    <a:bodyPr/>
                    <a:lstStyle/>
                    <a:p>
                      <a:pPr marL="0" marR="0">
                        <a:lnSpc>
                          <a:spcPct val="115000"/>
                        </a:lnSpc>
                        <a:spcBef>
                          <a:spcPts val="0"/>
                        </a:spcBef>
                        <a:spcAft>
                          <a:spcPts val="0"/>
                        </a:spcAft>
                      </a:pPr>
                      <a:r>
                        <a:rPr lang="en-US" sz="1400" dirty="0" err="1">
                          <a:solidFill>
                            <a:srgbClr val="292929"/>
                          </a:solidFill>
                          <a:effectLst/>
                        </a:rPr>
                        <a:t>C</a:t>
                      </a:r>
                      <a:r>
                        <a:rPr lang="en-US" sz="1400" baseline="-25000" dirty="0" err="1">
                          <a:solidFill>
                            <a:srgbClr val="292929"/>
                          </a:solidFill>
                          <a:effectLst/>
                        </a:rPr>
                        <a:t>pk</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&gt;2.0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&gt;6</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766372"/>
                  </a:ext>
                </a:extLst>
              </a:tr>
            </a:tbl>
          </a:graphicData>
        </a:graphic>
      </p:graphicFrame>
    </p:spTree>
    <p:custDataLst>
      <p:tags r:id="rId1"/>
    </p:custDataLst>
    <p:extLst>
      <p:ext uri="{BB962C8B-B14F-4D97-AF65-F5344CB8AC3E}">
        <p14:creationId xmlns:p14="http://schemas.microsoft.com/office/powerpoint/2010/main" val="429131202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Run a Process Capability Analysis</a:t>
            </a:r>
          </a:p>
        </p:txBody>
      </p:sp>
      <p:sp>
        <p:nvSpPr>
          <p:cNvPr id="3" name="Content Placeholder 2"/>
          <p:cNvSpPr>
            <a:spLocks noGrp="1"/>
          </p:cNvSpPr>
          <p:nvPr>
            <p:ph idx="1"/>
          </p:nvPr>
        </p:nvSpPr>
        <p:spPr>
          <a:xfrm>
            <a:off x="609600" y="1066800"/>
            <a:ext cx="10160000" cy="5486400"/>
          </a:xfrm>
        </p:spPr>
        <p:txBody>
          <a:bodyPr>
            <a:noAutofit/>
          </a:bodyPr>
          <a:lstStyle/>
          <a:p>
            <a:r>
              <a:rPr lang="en-US" sz="1800" dirty="0"/>
              <a:t>Data File: “Capability Analysis” tab in “Sample Data.xlsx”</a:t>
            </a:r>
          </a:p>
          <a:p>
            <a:r>
              <a:rPr lang="en-US" sz="1800" dirty="0"/>
              <a:t>Steps in Minitab to run a process capability analysis:</a:t>
            </a:r>
          </a:p>
          <a:p>
            <a:pPr marL="1120140" lvl="2" indent="-342900">
              <a:buFont typeface="+mj-lt"/>
              <a:buAutoNum type="arabicParenR"/>
            </a:pPr>
            <a:r>
              <a:rPr lang="en-US" sz="1400" dirty="0"/>
              <a:t>Click Stat → Basic Statistics → Normality Test.</a:t>
            </a:r>
          </a:p>
          <a:p>
            <a:pPr marL="1120140" lvl="2" indent="-342900">
              <a:buFont typeface="+mj-lt"/>
              <a:buAutoNum type="arabicParenR"/>
            </a:pPr>
            <a:r>
              <a:rPr lang="en-US" sz="1400" dirty="0"/>
              <a:t>A new window named “Normality Test” pops up.</a:t>
            </a:r>
          </a:p>
          <a:p>
            <a:pPr marL="1120140" lvl="2" indent="-342900">
              <a:buFont typeface="+mj-lt"/>
              <a:buAutoNum type="arabicParenR"/>
            </a:pPr>
            <a:r>
              <a:rPr lang="en-US" sz="1400" dirty="0"/>
              <a:t>Select “HtBk” as the variable and Click “OK.”</a:t>
            </a:r>
          </a:p>
          <a:p>
            <a:pPr marL="1120140" lvl="2" indent="-342900">
              <a:buFont typeface="+mj-lt"/>
              <a:buAutoNum type="arabicParenR"/>
            </a:pPr>
            <a:r>
              <a:rPr lang="en-US" sz="1400" dirty="0"/>
              <a:t>The histogram and the normality test results appear in the new window.</a:t>
            </a:r>
          </a:p>
          <a:p>
            <a:pPr marL="1120140" lvl="2" indent="-342900">
              <a:buFont typeface="+mj-lt"/>
              <a:buAutoNum type="arabicParenR"/>
            </a:pPr>
            <a:r>
              <a:rPr lang="en-US" sz="1400" dirty="0"/>
              <a:t>In this example, the p-value is 0.275, greater than the alpha level (0.05). We fail to reject the hypothesis and conclude that the data are normally distributed.</a:t>
            </a:r>
          </a:p>
          <a:p>
            <a:pPr marL="1120140" lvl="2" indent="-342900">
              <a:buFont typeface="+mj-lt"/>
              <a:buAutoNum type="arabicParenR"/>
            </a:pPr>
            <a:r>
              <a:rPr lang="en-US" sz="1400" dirty="0"/>
              <a:t>Click Stat → Quality Tools → Capability Analysis → Normal.</a:t>
            </a:r>
          </a:p>
          <a:p>
            <a:pPr marL="1120140" lvl="2" indent="-342900">
              <a:buFont typeface="+mj-lt"/>
              <a:buAutoNum type="arabicParenR"/>
            </a:pPr>
            <a:r>
              <a:rPr lang="en-US" sz="1400" dirty="0"/>
              <a:t>A new window named “Capability Analysis (Normal Distribution)” pops up.</a:t>
            </a:r>
          </a:p>
          <a:p>
            <a:pPr marL="1120140" lvl="2" indent="-342900">
              <a:buFont typeface="+mj-lt"/>
              <a:buAutoNum type="arabicParenR"/>
            </a:pPr>
            <a:r>
              <a:rPr lang="en-US" sz="1400" dirty="0"/>
              <a:t>Select “HtBk” as the single column and enter “1” as the subgroup size.</a:t>
            </a:r>
          </a:p>
          <a:p>
            <a:pPr marL="1120140" lvl="2" indent="-342900">
              <a:buFont typeface="+mj-lt"/>
              <a:buAutoNum type="arabicParenR"/>
            </a:pPr>
            <a:r>
              <a:rPr lang="en-US" sz="1400" dirty="0"/>
              <a:t>Enter “6” as the “Lower spec” and “7” as the “Upper spec”</a:t>
            </a:r>
          </a:p>
          <a:p>
            <a:pPr marL="1120140" lvl="2" indent="-342900">
              <a:buFont typeface="+mj-lt"/>
              <a:buAutoNum type="arabicParenR"/>
            </a:pPr>
            <a:r>
              <a:rPr lang="en-US" sz="1400" dirty="0"/>
              <a:t>Click “Options” button and another new window named “Capability Analysis (Normal Distribution) – Options” pops up.</a:t>
            </a:r>
          </a:p>
          <a:p>
            <a:pPr marL="1120140" lvl="2" indent="-342900">
              <a:buFont typeface="+mj-lt"/>
              <a:buAutoNum type="arabicParenR"/>
            </a:pPr>
            <a:r>
              <a:rPr lang="en-US" sz="1400" dirty="0"/>
              <a:t>Enter “6.5” as the target and click “OK.”</a:t>
            </a:r>
          </a:p>
          <a:p>
            <a:pPr marL="1120140" lvl="2" indent="-342900">
              <a:buFont typeface="+mj-lt"/>
              <a:buAutoNum type="arabicParenR"/>
            </a:pPr>
            <a:r>
              <a:rPr lang="en-US" sz="1400" dirty="0"/>
              <a:t>Click “OK” in the “Capability Analysis (Normal Distribution)” window. The capability analysis results are displayed.</a:t>
            </a:r>
          </a:p>
          <a:p>
            <a:pPr lvl="1"/>
            <a:endParaRPr lang="en-US" sz="1600" dirty="0"/>
          </a:p>
          <a:p>
            <a:pPr lvl="1"/>
            <a:endParaRPr lang="en-US" sz="1600" dirty="0"/>
          </a:p>
          <a:p>
            <a:pPr lvl="1"/>
            <a:endParaRPr lang="en-US" sz="16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264707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906000" cy="960438"/>
          </a:xfrm>
        </p:spPr>
        <p:txBody>
          <a:bodyPr>
            <a:noAutofit/>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158803" y="1905000"/>
            <a:ext cx="5309610" cy="3833396"/>
          </a:xfrm>
          <a:prstGeom prst="rect">
            <a:avLst/>
          </a:prstGeom>
        </p:spPr>
      </p:pic>
      <p:pic>
        <p:nvPicPr>
          <p:cNvPr id="6" name="Picture 5"/>
          <p:cNvPicPr>
            <a:picLocks noChangeAspect="1"/>
          </p:cNvPicPr>
          <p:nvPr/>
        </p:nvPicPr>
        <p:blipFill>
          <a:blip r:embed="rId5"/>
          <a:stretch>
            <a:fillRect/>
          </a:stretch>
        </p:blipFill>
        <p:spPr>
          <a:xfrm>
            <a:off x="5514752" y="1699796"/>
            <a:ext cx="5665524" cy="4038600"/>
          </a:xfrm>
          <a:prstGeom prst="rect">
            <a:avLst/>
          </a:prstGeom>
        </p:spPr>
      </p:pic>
      <p:sp>
        <p:nvSpPr>
          <p:cNvPr id="18" name="Right Arrow 17"/>
          <p:cNvSpPr/>
          <p:nvPr/>
        </p:nvSpPr>
        <p:spPr>
          <a:xfrm>
            <a:off x="5214227" y="366929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373678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854998" y="1838913"/>
            <a:ext cx="5257800" cy="4011931"/>
          </a:xfrm>
          <a:prstGeom prst="rect">
            <a:avLst/>
          </a:prstGeom>
        </p:spPr>
      </p:pic>
      <p:pic>
        <p:nvPicPr>
          <p:cNvPr id="3" name="Picture 2"/>
          <p:cNvPicPr>
            <a:picLocks noChangeAspect="1"/>
          </p:cNvPicPr>
          <p:nvPr/>
        </p:nvPicPr>
        <p:blipFill>
          <a:blip r:embed="rId5"/>
          <a:stretch>
            <a:fillRect/>
          </a:stretch>
        </p:blipFill>
        <p:spPr>
          <a:xfrm>
            <a:off x="191825" y="1898558"/>
            <a:ext cx="5556256" cy="3892642"/>
          </a:xfrm>
          <a:prstGeom prst="rect">
            <a:avLst/>
          </a:prstGeom>
        </p:spPr>
      </p:pic>
      <p:sp>
        <p:nvSpPr>
          <p:cNvPr id="20" name="Right Arrow 19"/>
          <p:cNvSpPr/>
          <p:nvPr/>
        </p:nvSpPr>
        <p:spPr>
          <a:xfrm>
            <a:off x="5594499" y="369247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59742798"/>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474</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286000" y="1143000"/>
            <a:ext cx="6858000" cy="5378823"/>
          </a:xfrm>
          <a:prstGeom prst="rect">
            <a:avLst/>
          </a:prstGeom>
        </p:spPr>
      </p:pic>
    </p:spTree>
    <p:custDataLst>
      <p:tags r:id="rId1"/>
    </p:custDataLst>
    <p:extLst>
      <p:ext uri="{BB962C8B-B14F-4D97-AF65-F5344CB8AC3E}">
        <p14:creationId xmlns:p14="http://schemas.microsoft.com/office/powerpoint/2010/main" val="401329139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3" name="Content Placeholder 2"/>
          <p:cNvSpPr>
            <a:spLocks noGrp="1"/>
          </p:cNvSpPr>
          <p:nvPr>
            <p:ph idx="1"/>
          </p:nvPr>
        </p:nvSpPr>
        <p:spPr>
          <a:xfrm>
            <a:off x="381000" y="1066800"/>
            <a:ext cx="10769600" cy="5562600"/>
          </a:xfrm>
        </p:spPr>
        <p:txBody>
          <a:bodyPr>
            <a:normAutofit/>
          </a:bodyPr>
          <a:lstStyle/>
          <a:p>
            <a:pPr indent="-342900"/>
            <a:r>
              <a:rPr lang="en-US" dirty="0"/>
              <a:t>If the p-value of the normality test is smaller than the alpha level (0.05), we reject the null hypothesis and conclude that the data are not normally distributed. In this case we run a non-normal analysis.</a:t>
            </a:r>
          </a:p>
          <a:p>
            <a:pPr marL="945197" lvl="2" indent="-342900">
              <a:buFont typeface="+mj-lt"/>
              <a:buAutoNum type="arabicParenR"/>
            </a:pPr>
            <a:r>
              <a:rPr lang="en-US" sz="1800" dirty="0"/>
              <a:t>Click Stat → Quality Tools → Capability Analysis → </a:t>
            </a:r>
            <a:r>
              <a:rPr lang="en-US" sz="1800" dirty="0" err="1"/>
              <a:t>Nonnormal</a:t>
            </a:r>
            <a:endParaRPr lang="en-US" sz="1800" dirty="0"/>
          </a:p>
          <a:p>
            <a:pPr marL="945197" lvl="2" indent="-342900">
              <a:buFont typeface="+mj-lt"/>
              <a:buAutoNum type="arabicParenR"/>
            </a:pPr>
            <a:r>
              <a:rPr lang="en-US" sz="1800" dirty="0"/>
              <a:t>A new window named “Capability Analysis (Nonnormal Distribution)” pops up.</a:t>
            </a:r>
          </a:p>
          <a:p>
            <a:pPr marL="945197" lvl="2" indent="-342900">
              <a:buFont typeface="+mj-lt"/>
              <a:buAutoNum type="arabicParenR"/>
            </a:pPr>
            <a:r>
              <a:rPr lang="en-US" sz="1800" dirty="0"/>
              <a:t>Select “HtBk” as the single column.</a:t>
            </a:r>
          </a:p>
          <a:p>
            <a:pPr marL="945197" lvl="2" indent="-342900">
              <a:buFont typeface="+mj-lt"/>
              <a:buAutoNum type="arabicParenR"/>
            </a:pPr>
            <a:r>
              <a:rPr lang="en-US" sz="1800" dirty="0"/>
              <a:t>Enter “6” as the “Lower spec” and “7” as the “Upper spec.”</a:t>
            </a:r>
          </a:p>
          <a:p>
            <a:pPr marL="945197" lvl="2" indent="-342900">
              <a:buFont typeface="+mj-lt"/>
              <a:buAutoNum type="arabicParenR"/>
            </a:pPr>
            <a:r>
              <a:rPr lang="en-US" sz="1800" dirty="0"/>
              <a:t>Click “Options” button and another new window named “Capability Analysis (Nonnormal Distribution) – Options” pops up.</a:t>
            </a:r>
          </a:p>
          <a:p>
            <a:pPr marL="945197" lvl="2" indent="-342900">
              <a:buFont typeface="+mj-lt"/>
              <a:buAutoNum type="arabicParenR"/>
            </a:pPr>
            <a:r>
              <a:rPr lang="en-US" sz="1800" dirty="0"/>
              <a:t>Enter “6.5” as the target and click “OK.”</a:t>
            </a:r>
          </a:p>
          <a:p>
            <a:pPr marL="945197" lvl="2" indent="-342900">
              <a:buFont typeface="+mj-lt"/>
              <a:buAutoNum type="arabicParenR"/>
            </a:pPr>
            <a:r>
              <a:rPr lang="en-US" sz="1800" dirty="0"/>
              <a:t>Click “OK” in the “Capability Analysis (Nonnormal Distribution)” window.</a:t>
            </a:r>
          </a:p>
          <a:p>
            <a:pPr marL="945197" lvl="2" indent="-342900">
              <a:buFont typeface="+mj-lt"/>
              <a:buAutoNum type="arabicParenR"/>
            </a:pPr>
            <a:r>
              <a:rPr lang="en-US" sz="1800" dirty="0"/>
              <a:t>The capability analysis results appear in the new window.</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41471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52400" y="1905000"/>
            <a:ext cx="5136931" cy="3886200"/>
          </a:xfrm>
          <a:prstGeom prst="rect">
            <a:avLst/>
          </a:prstGeom>
        </p:spPr>
      </p:pic>
      <p:pic>
        <p:nvPicPr>
          <p:cNvPr id="5" name="Picture 4"/>
          <p:cNvPicPr>
            <a:picLocks noChangeAspect="1"/>
          </p:cNvPicPr>
          <p:nvPr/>
        </p:nvPicPr>
        <p:blipFill>
          <a:blip r:embed="rId5"/>
          <a:stretch>
            <a:fillRect/>
          </a:stretch>
        </p:blipFill>
        <p:spPr>
          <a:xfrm>
            <a:off x="5334000" y="2213617"/>
            <a:ext cx="5878643" cy="3268966"/>
          </a:xfrm>
          <a:prstGeom prst="rect">
            <a:avLst/>
          </a:prstGeom>
        </p:spPr>
      </p:pic>
      <p:sp>
        <p:nvSpPr>
          <p:cNvPr id="11" name="Right Arrow 19"/>
          <p:cNvSpPr/>
          <p:nvPr/>
        </p:nvSpPr>
        <p:spPr>
          <a:xfrm>
            <a:off x="5132787" y="36957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76564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55520" y="1076250"/>
            <a:ext cx="7040880" cy="5515050"/>
          </a:xfrm>
          <a:prstGeom prst="rect">
            <a:avLst/>
          </a:prstGeom>
        </p:spPr>
      </p:pic>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477</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9619143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11155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268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dirty="0"/>
              <a:t>Establishes the team’s Lean Sigma roadmap</a:t>
            </a:r>
          </a:p>
          <a:p>
            <a:pPr lvl="2"/>
            <a:r>
              <a:rPr lang="en-US" dirty="0"/>
              <a:t>Plans and implements the use of Lean Sigma tools</a:t>
            </a:r>
          </a:p>
          <a:p>
            <a:pPr lvl="2"/>
            <a:r>
              <a:rPr lang="en-US" dirty="0"/>
              <a:t>Facilitates project meetings</a:t>
            </a:r>
          </a:p>
          <a:p>
            <a:pPr lvl="2"/>
            <a:r>
              <a:rPr lang="en-US" dirty="0"/>
              <a:t>Does project management of the team’s work</a:t>
            </a:r>
          </a:p>
          <a:p>
            <a:pPr lvl="2"/>
            <a:r>
              <a:rPr lang="en-US" dirty="0"/>
              <a:t>Manages progress toward objectives.</a:t>
            </a:r>
          </a:p>
          <a:p>
            <a:pPr marL="777240" lvl="2" indent="0">
              <a:buNone/>
            </a:pPr>
            <a:endParaRPr lang="en-US" dirty="0"/>
          </a:p>
          <a:p>
            <a:pPr lvl="1"/>
            <a:r>
              <a:rPr lang="en-US" sz="2400" dirty="0">
                <a:solidFill>
                  <a:srgbClr val="182835"/>
                </a:solidFill>
              </a:rPr>
              <a:t>Team Management</a:t>
            </a:r>
          </a:p>
          <a:p>
            <a:pPr lvl="2"/>
            <a:r>
              <a:rPr lang="en-US" dirty="0"/>
              <a:t>Chooses or recommend team members</a:t>
            </a:r>
          </a:p>
          <a:p>
            <a:pPr lvl="2"/>
            <a:r>
              <a:rPr lang="en-US" dirty="0"/>
              <a:t>Defines ground rules for the project team</a:t>
            </a:r>
          </a:p>
          <a:p>
            <a:pPr lvl="2"/>
            <a:r>
              <a:rPr lang="en-US" dirty="0"/>
              <a:t>Coaches, mentors, and directs project team</a:t>
            </a:r>
          </a:p>
          <a:p>
            <a:pPr lvl="2"/>
            <a:r>
              <a:rPr lang="en-US" dirty="0"/>
              <a:t>Coaches other Six Sigma Belts</a:t>
            </a:r>
          </a:p>
          <a:p>
            <a:pPr lvl="2"/>
            <a:r>
              <a:rPr lang="en-US" dirty="0"/>
              <a:t>Manages the team’s organizational interfaces.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480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60982071"/>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8193627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482</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1525524" y="5867400"/>
            <a:ext cx="8382000" cy="369332"/>
          </a:xfrm>
          <a:prstGeom prst="rect">
            <a:avLst/>
          </a:prstGeom>
          <a:noFill/>
        </p:spPr>
        <p:txBody>
          <a:bodyPr wrap="square" rtlCol="0">
            <a:spAutoFit/>
          </a:bodyPr>
          <a:lstStyle/>
          <a:p>
            <a:pPr algn="ctr"/>
            <a:r>
              <a:rPr lang="en-US" i="1" dirty="0"/>
              <a:t>Note: More details of the control charts will be introduced in the Control module.</a:t>
            </a:r>
          </a:p>
        </p:txBody>
      </p:sp>
    </p:spTree>
    <p:custDataLst>
      <p:tags r:id="rId1"/>
    </p:custDataLst>
    <p:extLst>
      <p:ext uri="{BB962C8B-B14F-4D97-AF65-F5344CB8AC3E}">
        <p14:creationId xmlns:p14="http://schemas.microsoft.com/office/powerpoint/2010/main" val="372815548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lnSpcReduction="10000"/>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06561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8991600" cy="1069976"/>
          </a:xfrm>
        </p:spPr>
        <p:txBody>
          <a:bodyPr/>
          <a:lstStyle/>
          <a:p>
            <a:r>
              <a:rPr lang="en-US" dirty="0"/>
              <a:t>2.4.3 Attribute &amp; Discrete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577198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485</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19565127"/>
              </p:ext>
            </p:extLst>
          </p:nvPr>
        </p:nvGraphicFramePr>
        <p:xfrm>
          <a:off x="3873500" y="3429000"/>
          <a:ext cx="2844800" cy="914400"/>
        </p:xfrm>
        <a:graphic>
          <a:graphicData uri="http://schemas.openxmlformats.org/presentationml/2006/ole">
            <mc:AlternateContent xmlns:mc="http://schemas.openxmlformats.org/markup-compatibility/2006">
              <mc:Choice xmlns:v="urn:schemas-microsoft-com:vml" Requires="v">
                <p:oleObj spid="_x0000_s21508"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34290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763868"/>
            <a:ext cx="6477000" cy="646331"/>
          </a:xfrm>
          <a:prstGeom prst="rect">
            <a:avLst/>
          </a:prstGeom>
          <a:noFill/>
        </p:spPr>
        <p:txBody>
          <a:bodyPr wrap="square" rtlCol="0">
            <a:spAutoFit/>
          </a:bodyPr>
          <a:lstStyle/>
          <a:p>
            <a:r>
              <a:rPr lang="en-US" dirty="0"/>
              <a:t>where N</a:t>
            </a:r>
            <a:r>
              <a:rPr lang="en-US" baseline="-25000" dirty="0"/>
              <a:t>defectives </a:t>
            </a:r>
            <a:r>
              <a:rPr lang="en-US" dirty="0"/>
              <a:t>is the total count of defectives in the samples and N</a:t>
            </a:r>
            <a:r>
              <a:rPr lang="en-US" baseline="-25000" dirty="0"/>
              <a:t>overall</a:t>
            </a:r>
            <a:r>
              <a:rPr lang="en-US" dirty="0"/>
              <a:t> is the sum of all the sample sizes.</a:t>
            </a:r>
            <a:endParaRPr lang="en-US" baseline="-25000" dirty="0"/>
          </a:p>
        </p:txBody>
      </p:sp>
    </p:spTree>
    <p:custDataLst>
      <p:tags r:id="rId2"/>
    </p:custDataLst>
    <p:extLst>
      <p:ext uri="{BB962C8B-B14F-4D97-AF65-F5344CB8AC3E}">
        <p14:creationId xmlns:p14="http://schemas.microsoft.com/office/powerpoint/2010/main" val="390548746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486</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40009795"/>
              </p:ext>
            </p:extLst>
          </p:nvPr>
        </p:nvGraphicFramePr>
        <p:xfrm>
          <a:off x="4229100" y="3374136"/>
          <a:ext cx="2133600" cy="1024128"/>
        </p:xfrm>
        <a:graphic>
          <a:graphicData uri="http://schemas.openxmlformats.org/presentationml/2006/ole">
            <mc:AlternateContent xmlns:mc="http://schemas.openxmlformats.org/markup-compatibility/2006">
              <mc:Choice xmlns:v="urn:schemas-microsoft-com:vml" Requires="v">
                <p:oleObj spid="_x0000_s22532"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374136"/>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697506"/>
            <a:ext cx="6477000" cy="646331"/>
          </a:xfrm>
          <a:prstGeom prst="rect">
            <a:avLst/>
          </a:prstGeom>
          <a:noFill/>
        </p:spPr>
        <p:txBody>
          <a:bodyPr wrap="square" rtlCol="0">
            <a:spAutoFit/>
          </a:bodyPr>
          <a:lstStyle/>
          <a:p>
            <a:r>
              <a:rPr lang="en-US" dirty="0"/>
              <a:t>where N</a:t>
            </a:r>
            <a:r>
              <a:rPr lang="en-US" baseline="-25000" dirty="0"/>
              <a:t>defects </a:t>
            </a:r>
            <a:r>
              <a:rPr lang="en-US" dirty="0"/>
              <a:t>is the total count of defects in the samples and N</a:t>
            </a:r>
            <a:r>
              <a:rPr lang="en-US" baseline="-25000" dirty="0"/>
              <a:t>overall</a:t>
            </a:r>
            <a:r>
              <a:rPr lang="en-US" dirty="0"/>
              <a:t> is the sum of all the units in the samples.</a:t>
            </a:r>
            <a:endParaRPr lang="en-US" baseline="-25000" dirty="0"/>
          </a:p>
        </p:txBody>
      </p:sp>
    </p:spTree>
    <p:custDataLst>
      <p:tags r:id="rId2"/>
    </p:custDataLst>
    <p:extLst>
      <p:ext uri="{BB962C8B-B14F-4D97-AF65-F5344CB8AC3E}">
        <p14:creationId xmlns:p14="http://schemas.microsoft.com/office/powerpoint/2010/main" val="272443435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103666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A stable process means we can expect the same process capability in the future.</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546975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3.0 Control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90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7" name="Slide Number Placeholder 6"/>
          <p:cNvSpPr>
            <a:spLocks noGrp="1"/>
          </p:cNvSpPr>
          <p:nvPr>
            <p:ph type="sldNum" sz="quarter" idx="4"/>
          </p:nvPr>
        </p:nvSpPr>
        <p:spPr/>
        <p:txBody>
          <a:bodyPr/>
          <a:lstStyle/>
          <a:p>
            <a:fld id="{28B83BC3-069B-46AF-A4E6-C99928E1A4FA}" type="slidenum">
              <a:rPr lang="en-US" smtClean="0"/>
              <a:pPr/>
              <a:t>49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Black Belt Training: Control Phase</a:t>
            </a:r>
            <a:endParaRPr lang="en-US" dirty="0"/>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490</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403714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476950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492</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929698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83333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a:solidFill>
                  <a:srgbClr val="182835"/>
                </a:solidFill>
              </a:rPr>
              <a:t>Seiri</a:t>
            </a:r>
            <a:r>
              <a:rPr lang="en-US" dirty="0">
                <a:solidFill>
                  <a:srgbClr val="182835"/>
                </a:solidFill>
              </a:rPr>
              <a:t> (sorting)</a:t>
            </a:r>
          </a:p>
          <a:p>
            <a:pPr lvl="1"/>
            <a:r>
              <a:rPr lang="en-US" b="1" dirty="0">
                <a:solidFill>
                  <a:srgbClr val="182835"/>
                </a:solidFill>
              </a:rPr>
              <a:t>Seiton</a:t>
            </a:r>
            <a:r>
              <a:rPr lang="en-US" dirty="0">
                <a:solidFill>
                  <a:srgbClr val="182835"/>
                </a:solidFill>
              </a:rPr>
              <a:t> (straightening)</a:t>
            </a:r>
          </a:p>
          <a:p>
            <a:pPr lvl="1"/>
            <a:r>
              <a:rPr lang="en-US" b="1" dirty="0">
                <a:solidFill>
                  <a:srgbClr val="182835"/>
                </a:solidFill>
              </a:rPr>
              <a:t>Seiso</a:t>
            </a:r>
            <a:r>
              <a:rPr lang="en-US" dirty="0">
                <a:solidFill>
                  <a:srgbClr val="182835"/>
                </a:solidFill>
              </a:rPr>
              <a:t> (shining)</a:t>
            </a:r>
          </a:p>
          <a:p>
            <a:pPr lvl="1"/>
            <a:r>
              <a:rPr lang="en-US" b="1" dirty="0">
                <a:solidFill>
                  <a:srgbClr val="182835"/>
                </a:solidFill>
              </a:rPr>
              <a:t>Seiketsu</a:t>
            </a:r>
            <a:r>
              <a:rPr lang="en-US" dirty="0">
                <a:solidFill>
                  <a:srgbClr val="182835"/>
                </a:solidFill>
              </a:rPr>
              <a:t> (standardizing)</a:t>
            </a:r>
          </a:p>
          <a:p>
            <a:pPr lvl="1"/>
            <a:r>
              <a:rPr lang="en-US" b="1" dirty="0">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3827772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fontScale="92500" lnSpcReduction="2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6232464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580809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497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74308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276600" y="1066800"/>
            <a:ext cx="7848600" cy="5486400"/>
          </a:xfrm>
        </p:spPr>
        <p:txBody>
          <a:bodyPr>
            <a:normAutofit/>
          </a:bodyPr>
          <a:lstStyle/>
          <a:p>
            <a:r>
              <a:rPr lang="en-US" dirty="0"/>
              <a:t>Go through all tools, parts, equipment, supply, and materials in the workplace.</a:t>
            </a:r>
          </a:p>
          <a:p>
            <a:endParaRPr lang="en-US" dirty="0"/>
          </a:p>
          <a:p>
            <a:r>
              <a:rPr lang="en-US" dirty="0"/>
              <a:t>Categorize into two major groups: needed and unneeded.</a:t>
            </a:r>
          </a:p>
          <a:p>
            <a:endParaRPr lang="en-US" dirty="0"/>
          </a:p>
          <a:p>
            <a:r>
              <a:rPr lang="en-US" dirty="0"/>
              <a:t>Eliminate unneeded items from the workplace. Dispose of or recycle those items.</a:t>
            </a:r>
          </a:p>
          <a:p>
            <a:endParaRPr lang="en-US" dirty="0"/>
          </a:p>
          <a:p>
            <a:r>
              <a:rPr lang="en-US" dirty="0"/>
              <a:t>Keep need items and sort in order of priority. </a:t>
            </a:r>
            <a:r>
              <a:rPr lang="en-US" b="1" dirty="0"/>
              <a:t>When in doubt…throw it out!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498</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0400" y="1447800"/>
            <a:ext cx="2438400" cy="2633472"/>
          </a:xfrm>
          <a:prstGeom prst="rect">
            <a:avLst/>
          </a:prstGeom>
        </p:spPr>
      </p:pic>
    </p:spTree>
    <p:custDataLst>
      <p:tags r:id="rId1"/>
    </p:custDataLst>
    <p:extLst>
      <p:ext uri="{BB962C8B-B14F-4D97-AF65-F5344CB8AC3E}">
        <p14:creationId xmlns:p14="http://schemas.microsoft.com/office/powerpoint/2010/main" val="322273743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026905" y="1586754"/>
            <a:ext cx="70866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pPr lvl="1"/>
            <a:r>
              <a:rPr lang="en-US" dirty="0">
                <a:solidFill>
                  <a:srgbClr val="182835"/>
                </a:solidFill>
              </a:rPr>
              <a:t>Label each needed item.</a:t>
            </a:r>
          </a:p>
          <a:p>
            <a:pPr lvl="1"/>
            <a:r>
              <a:rPr lang="en-US" dirty="0">
                <a:solidFill>
                  <a:srgbClr val="182835"/>
                </a:solidFill>
              </a:rPr>
              <a:t>Store items at their best locations so that the workers can find them easily whenever they needed any item.</a:t>
            </a:r>
          </a:p>
          <a:p>
            <a:pPr lvl="1"/>
            <a:r>
              <a:rPr lang="en-US" dirty="0">
                <a:solidFill>
                  <a:srgbClr val="182835"/>
                </a:solidFill>
              </a:rPr>
              <a:t>Reduce the motion and time required to locate and obtain any item whenever it is needed. </a:t>
            </a:r>
          </a:p>
          <a:p>
            <a:pPr lvl="1"/>
            <a:r>
              <a:rPr lang="en-US" dirty="0">
                <a:solidFill>
                  <a:srgbClr val="182835"/>
                </a:solidFill>
              </a:rPr>
              <a:t>Promote an efficient work flow path.</a:t>
            </a:r>
          </a:p>
          <a:p>
            <a:pPr lvl="1"/>
            <a:r>
              <a:rPr lang="en-US" dirty="0">
                <a:solidFill>
                  <a:srgbClr val="182835"/>
                </a:solidFill>
              </a:rPr>
              <a:t>Use visual aids like the tool board image on this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0201"/>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534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1.1.1 What is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a:xfrm>
            <a:off x="609600" y="1066800"/>
            <a:ext cx="10160000" cy="5486400"/>
          </a:xfrm>
        </p:spPr>
        <p:txBody>
          <a:bodyPr>
            <a:noAutofit/>
          </a:bodyPr>
          <a:lstStyle/>
          <a:p>
            <a:r>
              <a:rPr lang="en-US" sz="1800" b="1" dirty="0">
                <a:solidFill>
                  <a:srgbClr val="182835"/>
                </a:solidFill>
              </a:rPr>
              <a:t>Typical Responsibilities of a Green Belt</a:t>
            </a:r>
            <a:endParaRPr lang="en-US" sz="1800" dirty="0">
              <a:solidFill>
                <a:srgbClr val="182835"/>
              </a:solidFill>
            </a:endParaRPr>
          </a:p>
          <a:p>
            <a:pPr lvl="1"/>
            <a:r>
              <a:rPr lang="en-US" sz="1600" dirty="0">
                <a:solidFill>
                  <a:srgbClr val="182835"/>
                </a:solidFill>
              </a:rPr>
              <a:t>Project Management</a:t>
            </a:r>
          </a:p>
          <a:p>
            <a:pPr lvl="2">
              <a:spcBef>
                <a:spcPts val="600"/>
              </a:spcBef>
            </a:pPr>
            <a:r>
              <a:rPr lang="en-US" sz="1600" dirty="0"/>
              <a:t>Defines the project, scope, team etc.</a:t>
            </a:r>
          </a:p>
          <a:p>
            <a:pPr lvl="2">
              <a:spcBef>
                <a:spcPts val="600"/>
              </a:spcBef>
            </a:pPr>
            <a:r>
              <a:rPr lang="en-US" sz="1600" dirty="0"/>
              <a:t>Marshals resources</a:t>
            </a:r>
          </a:p>
          <a:p>
            <a:pPr lvl="2">
              <a:spcBef>
                <a:spcPts val="600"/>
              </a:spcBef>
            </a:pPr>
            <a:r>
              <a:rPr lang="en-US" sz="1600" dirty="0"/>
              <a:t>Sets goals, timelines, and milestones</a:t>
            </a:r>
          </a:p>
          <a:p>
            <a:pPr lvl="2">
              <a:spcBef>
                <a:spcPts val="600"/>
              </a:spcBef>
            </a:pPr>
            <a:r>
              <a:rPr lang="en-US" sz="1600" dirty="0"/>
              <a:t>Reports-out/updates stakeholders and executives.</a:t>
            </a:r>
          </a:p>
          <a:p>
            <a:pPr lvl="1"/>
            <a:r>
              <a:rPr lang="en-US" sz="1600" dirty="0">
                <a:solidFill>
                  <a:srgbClr val="182835"/>
                </a:solidFill>
              </a:rPr>
              <a:t>Task Management</a:t>
            </a:r>
          </a:p>
          <a:p>
            <a:pPr lvl="2">
              <a:spcBef>
                <a:spcPts val="600"/>
              </a:spcBef>
            </a:pPr>
            <a:r>
              <a:rPr lang="en-US" sz="1600" dirty="0"/>
              <a:t>Establishes the team’s Lean Sigma Roadmap</a:t>
            </a:r>
          </a:p>
          <a:p>
            <a:pPr lvl="2">
              <a:spcBef>
                <a:spcPts val="600"/>
              </a:spcBef>
            </a:pPr>
            <a:r>
              <a:rPr lang="en-US" sz="1600" dirty="0"/>
              <a:t>Plans and implements the use of Lean Sigma tools</a:t>
            </a:r>
          </a:p>
          <a:p>
            <a:pPr lvl="2">
              <a:spcBef>
                <a:spcPts val="600"/>
              </a:spcBef>
            </a:pPr>
            <a:r>
              <a:rPr lang="en-US" sz="1600" dirty="0"/>
              <a:t>Facilitates project meetings</a:t>
            </a:r>
          </a:p>
          <a:p>
            <a:pPr lvl="2">
              <a:spcBef>
                <a:spcPts val="600"/>
              </a:spcBef>
            </a:pPr>
            <a:r>
              <a:rPr lang="en-US" sz="1600" dirty="0"/>
              <a:t>Does Project Management of the team’s work</a:t>
            </a:r>
          </a:p>
          <a:p>
            <a:pPr lvl="2">
              <a:spcBef>
                <a:spcPts val="600"/>
              </a:spcBef>
            </a:pPr>
            <a:r>
              <a:rPr lang="en-US" sz="1600" dirty="0"/>
              <a:t>Manages progress toward objectives.</a:t>
            </a:r>
          </a:p>
          <a:p>
            <a:pPr lvl="1"/>
            <a:r>
              <a:rPr lang="en-US" sz="1600" dirty="0">
                <a:solidFill>
                  <a:srgbClr val="182835"/>
                </a:solidFill>
              </a:rPr>
              <a:t>Team Management</a:t>
            </a:r>
          </a:p>
          <a:p>
            <a:pPr lvl="2">
              <a:spcBef>
                <a:spcPts val="600"/>
              </a:spcBef>
            </a:pPr>
            <a:r>
              <a:rPr lang="en-US" sz="1600" dirty="0"/>
              <a:t>Chooses or recommends team members</a:t>
            </a:r>
          </a:p>
          <a:p>
            <a:pPr lvl="2">
              <a:spcBef>
                <a:spcPts val="600"/>
              </a:spcBef>
            </a:pPr>
            <a:r>
              <a:rPr lang="en-US" sz="1600" dirty="0"/>
              <a:t>Defines ground rules for the project team</a:t>
            </a:r>
          </a:p>
          <a:p>
            <a:pPr lvl="2">
              <a:spcBef>
                <a:spcPts val="600"/>
              </a:spcBef>
            </a:pPr>
            <a:r>
              <a:rPr lang="en-US" sz="1600" dirty="0"/>
              <a:t>Coaches, mentors, and directs project team</a:t>
            </a:r>
          </a:p>
          <a:p>
            <a:pPr lvl="2">
              <a:spcBef>
                <a:spcPts val="600"/>
              </a:spcBef>
            </a:pPr>
            <a:r>
              <a:rPr lang="en-US" sz="1600" dirty="0"/>
              <a:t>Coaches other Six Sigma Belts</a:t>
            </a:r>
          </a:p>
          <a:p>
            <a:pPr lvl="2">
              <a:spcBef>
                <a:spcPts val="600"/>
              </a:spcBef>
            </a:pPr>
            <a:r>
              <a:rPr lang="en-US" sz="1600" dirty="0"/>
              <a:t>Manages the team’s organizational interfaces.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50</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048000" y="1143000"/>
            <a:ext cx="80772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821201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3524999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Sustaining (Shisuke)</a:t>
            </a:r>
            <a:endParaRPr lang="en-US" dirty="0"/>
          </a:p>
        </p:txBody>
      </p:sp>
      <p:sp>
        <p:nvSpPr>
          <p:cNvPr id="3" name="Content Placeholder 2"/>
          <p:cNvSpPr>
            <a:spLocks noGrp="1"/>
          </p:cNvSpPr>
          <p:nvPr>
            <p:ph idx="1"/>
          </p:nvPr>
        </p:nvSpPr>
        <p:spPr/>
        <p:txBody>
          <a:bodyPr/>
          <a:lstStyle/>
          <a:p>
            <a:r>
              <a:rPr lang="en-US"/>
              <a:t>Sustaining in 5S is also called self-discipline.</a:t>
            </a:r>
          </a:p>
          <a:p>
            <a:r>
              <a:rPr lang="en-US"/>
              <a:t>Create the culture in the team to follow the first four S’s consistently.</a:t>
            </a:r>
          </a:p>
          <a:p>
            <a:r>
              <a:rPr lang="en-US"/>
              <a:t>Avoid falling back to the old ways of cluttered and unorganized work environment.</a:t>
            </a:r>
          </a:p>
          <a:p>
            <a:r>
              <a:rPr lang="en-US"/>
              <a:t>Keep the momentum of optimizing the workplace.</a:t>
            </a:r>
          </a:p>
          <a:p>
            <a:r>
              <a:rPr lang="en-US"/>
              <a:t>Promote innovations of workplace improvement.</a:t>
            </a:r>
          </a:p>
          <a:p>
            <a:r>
              <a:rPr lang="en-US"/>
              <a:t>Sustain the first fours S’s using:</a:t>
            </a:r>
          </a:p>
          <a:p>
            <a:pPr lvl="1"/>
            <a:r>
              <a:rPr lang="en-US"/>
              <a:t>5S Maps</a:t>
            </a:r>
          </a:p>
          <a:p>
            <a:pPr lvl="1"/>
            <a:r>
              <a:rPr lang="en-US"/>
              <a:t>5S Schedules</a:t>
            </a:r>
          </a:p>
          <a:p>
            <a:pPr lvl="1"/>
            <a:r>
              <a:rPr lang="en-US"/>
              <a:t>5S Job cycle charts</a:t>
            </a:r>
          </a:p>
          <a:p>
            <a:pPr lvl="1"/>
            <a:r>
              <a:rPr lang="en-US"/>
              <a:t>Integration of regular work duties</a:t>
            </a:r>
          </a:p>
          <a:p>
            <a:pPr lvl="1"/>
            <a:r>
              <a:rPr lang="en-US"/>
              <a:t>5S Blitz schedules</a:t>
            </a:r>
          </a:p>
          <a:p>
            <a:pPr lvl="1"/>
            <a:r>
              <a:rPr lang="en-US"/>
              <a:t>Daily workplace scans.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180274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Simplified Summary of 5S</a:t>
            </a:r>
            <a:endParaRPr lang="en-US" dirty="0"/>
          </a:p>
        </p:txBody>
      </p:sp>
      <p:sp>
        <p:nvSpPr>
          <p:cNvPr id="3" name="Content Placeholder 2"/>
          <p:cNvSpPr>
            <a:spLocks noGrp="1"/>
          </p:cNvSpPr>
          <p:nvPr>
            <p:ph idx="1"/>
          </p:nvPr>
        </p:nvSpPr>
        <p:spPr/>
        <p:txBody>
          <a:bodyPr/>
          <a:lstStyle/>
          <a:p>
            <a:r>
              <a:rPr lang="en-US" b="1" dirty="0"/>
              <a:t>Sort</a:t>
            </a:r>
            <a:r>
              <a:rPr lang="en-US" dirty="0"/>
              <a:t> – “when in doubt, move it out.”</a:t>
            </a:r>
          </a:p>
          <a:p>
            <a:endParaRPr lang="en-US" dirty="0"/>
          </a:p>
          <a:p>
            <a:r>
              <a:rPr lang="en-US" b="1" dirty="0"/>
              <a:t>Set in Order </a:t>
            </a:r>
            <a:r>
              <a:rPr lang="en-US" dirty="0"/>
              <a:t>– Organize all necessary tools, parts, and components of production. Use visual ordering techniques wherever possible.</a:t>
            </a:r>
          </a:p>
          <a:p>
            <a:endParaRPr lang="en-US" dirty="0"/>
          </a:p>
          <a:p>
            <a:r>
              <a:rPr lang="en-US" b="1" dirty="0"/>
              <a:t>Shine</a:t>
            </a:r>
            <a:r>
              <a:rPr lang="en-US" dirty="0"/>
              <a:t> – Clean machines and/or work areas. Set regular cleaning schedules and responsibilities.</a:t>
            </a:r>
          </a:p>
          <a:p>
            <a:endParaRPr lang="en-US" dirty="0"/>
          </a:p>
          <a:p>
            <a:r>
              <a:rPr lang="en-US" b="1" dirty="0"/>
              <a:t>Standardize</a:t>
            </a:r>
            <a:r>
              <a:rPr lang="en-US" dirty="0"/>
              <a:t> – Solidify previous three steps, make 5S a regular part of the work environment and everyday life.</a:t>
            </a:r>
          </a:p>
          <a:p>
            <a:endParaRPr lang="en-US" dirty="0"/>
          </a:p>
          <a:p>
            <a:r>
              <a:rPr lang="en-US" b="1" dirty="0"/>
              <a:t>Sustain</a:t>
            </a:r>
            <a:r>
              <a:rPr lang="en-US" dirty="0"/>
              <a:t> – Audit, manage, and comply with established five-s guidelines for your business or facility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03083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504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535925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0925895"/>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8345606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System</a:t>
            </a:r>
            <a:endParaRPr lang="en-US" dirty="0"/>
          </a:p>
        </p:txBody>
      </p:sp>
      <p:sp>
        <p:nvSpPr>
          <p:cNvPr id="3" name="Content Placeholder 2"/>
          <p:cNvSpPr>
            <a:spLocks noGrp="1"/>
          </p:cNvSpPr>
          <p:nvPr>
            <p:ph idx="1"/>
          </p:nvPr>
        </p:nvSpPr>
        <p:spPr/>
        <p:txBody>
          <a:bodyPr/>
          <a:lstStyle/>
          <a:p>
            <a:r>
              <a:rPr lang="en-US"/>
              <a:t>Principles of the Kanban System:</a:t>
            </a:r>
          </a:p>
          <a:p>
            <a:pPr lvl="1"/>
            <a:r>
              <a:rPr lang="en-US"/>
              <a:t>Only produce products with exactly the same amount that customers consume.</a:t>
            </a:r>
          </a:p>
          <a:p>
            <a:pPr lvl="1"/>
            <a:r>
              <a:rPr lang="en-US"/>
              <a:t>Only produce products when customers consume.</a:t>
            </a:r>
          </a:p>
          <a:p>
            <a:endParaRPr lang="en-US"/>
          </a:p>
          <a:p>
            <a:r>
              <a:rPr lang="en-US"/>
              <a:t>The production is driven by the actual demand from the customer side instead of the forecasted demand planned by the staff.</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0827801"/>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Card</a:t>
            </a:r>
            <a:endParaRPr lang="en-US" dirty="0"/>
          </a:p>
        </p:txBody>
      </p:sp>
      <p:sp>
        <p:nvSpPr>
          <p:cNvPr id="3" name="Content Placeholder 2"/>
          <p:cNvSpPr>
            <a:spLocks noGrp="1"/>
          </p:cNvSpPr>
          <p:nvPr>
            <p:ph idx="1"/>
          </p:nvPr>
        </p:nvSpPr>
        <p:spPr/>
        <p:txBody>
          <a:bodyPr/>
          <a:lstStyle/>
          <a:p>
            <a:r>
              <a:rPr lang="en-US"/>
              <a:t>The Kanban card is the ticket or signal to authorize the production or movement of materials. It is the message of asking for more.</a:t>
            </a:r>
          </a:p>
          <a:p>
            <a:endParaRPr lang="en-US"/>
          </a:p>
          <a:p>
            <a:r>
              <a:rPr lang="en-US"/>
              <a:t>It is sent from the end customer up to the chain of production.</a:t>
            </a:r>
          </a:p>
          <a:p>
            <a:endParaRPr lang="en-US"/>
          </a:p>
          <a:p>
            <a:r>
              <a:rPr lang="en-US"/>
              <a:t>Upon receiving of a Kanban card, the production station would start to produce goods.</a:t>
            </a:r>
          </a:p>
          <a:p>
            <a:endParaRPr lang="en-US"/>
          </a:p>
          <a:p>
            <a:r>
              <a:rPr lang="en-US"/>
              <a:t>The Kanban card can be a physical card or an electronic signal.</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9162538"/>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lnSpcReduction="10000"/>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97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7" name="Slide Number Placeholder 6"/>
          <p:cNvSpPr>
            <a:spLocks noGrp="1"/>
          </p:cNvSpPr>
          <p:nvPr>
            <p:ph type="sldNum" sz="quarter" idx="4"/>
          </p:nvPr>
        </p:nvSpPr>
        <p:spPr/>
        <p:txBody>
          <a:bodyPr/>
          <a:lstStyle/>
          <a:p>
            <a:fld id="{28B83BC3-069B-46AF-A4E6-C99928E1A4FA}" type="slidenum">
              <a:rPr lang="en-US" smtClean="0"/>
              <a:pPr/>
              <a:t>51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4" name="Content Placeholder 3"/>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4340286"/>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1255815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Poka-Yoke?</a:t>
            </a:r>
            <a:endParaRPr lang="en-US" dirty="0"/>
          </a:p>
        </p:txBody>
      </p:sp>
      <p:sp>
        <p:nvSpPr>
          <p:cNvPr id="3" name="Content Placeholder 2"/>
          <p:cNvSpPr>
            <a:spLocks noGrp="1"/>
          </p:cNvSpPr>
          <p:nvPr>
            <p:ph idx="1"/>
          </p:nvPr>
        </p:nvSpPr>
        <p:spPr/>
        <p:txBody>
          <a:bodyPr/>
          <a:lstStyle/>
          <a:p>
            <a:r>
              <a:rPr lang="en-US"/>
              <a:t>The Japanese term “poka-yoke” means “mistake-proofing.”</a:t>
            </a:r>
          </a:p>
          <a:p>
            <a:endParaRPr lang="en-US"/>
          </a:p>
          <a:p>
            <a:r>
              <a:rPr lang="en-US"/>
              <a:t>It is a mechanism to eliminate defects as early as possible in the process.</a:t>
            </a:r>
          </a:p>
          <a:p>
            <a:endParaRPr lang="en-US"/>
          </a:p>
          <a:p>
            <a:r>
              <a:rPr lang="en-US"/>
              <a:t>It was originally developed by Shigeo Shingo and was initially called “baka-yoke” (fool-proofing).</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90736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Poka-Yoke</a:t>
            </a:r>
            <a:endParaRPr lang="en-US" dirty="0"/>
          </a:p>
        </p:txBody>
      </p:sp>
      <p:sp>
        <p:nvSpPr>
          <p:cNvPr id="3" name="Content Placeholder 2"/>
          <p:cNvSpPr>
            <a:spLocks noGrp="1"/>
          </p:cNvSpPr>
          <p:nvPr>
            <p:ph idx="1"/>
          </p:nvPr>
        </p:nvSpPr>
        <p:spPr/>
        <p:txBody>
          <a:bodyPr/>
          <a:lstStyle/>
          <a:p>
            <a:r>
              <a:rPr lang="en-US"/>
              <a:t>Prevention</a:t>
            </a:r>
          </a:p>
          <a:p>
            <a:pPr lvl="1"/>
            <a:r>
              <a:rPr lang="en-US"/>
              <a:t>Preventing defects from occurring</a:t>
            </a:r>
          </a:p>
          <a:p>
            <a:pPr lvl="1"/>
            <a:r>
              <a:rPr lang="en-US"/>
              <a:t>Removing the possibility that an error could occur</a:t>
            </a:r>
          </a:p>
          <a:p>
            <a:pPr lvl="1"/>
            <a:r>
              <a:rPr lang="en-US"/>
              <a:t>Making the occurrence of an error impossible.</a:t>
            </a:r>
          </a:p>
          <a:p>
            <a:endParaRPr lang="en-US"/>
          </a:p>
          <a:p>
            <a:r>
              <a:rPr lang="en-US"/>
              <a:t>Detection</a:t>
            </a:r>
          </a:p>
          <a:p>
            <a:pPr lvl="1"/>
            <a:r>
              <a:rPr lang="en-US"/>
              <a:t>Detecting defects once they occur</a:t>
            </a:r>
          </a:p>
          <a:p>
            <a:pPr lvl="1"/>
            <a:r>
              <a:rPr lang="en-US"/>
              <a:t>Highlighting defects to draw workers’ attention immediately </a:t>
            </a:r>
          </a:p>
          <a:p>
            <a:pPr lvl="1"/>
            <a:r>
              <a:rPr lang="en-US"/>
              <a:t>Correcting defects so that they would not reach the next stage.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00668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229143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Poka-Yoke Devices</a:t>
            </a:r>
            <a:endParaRPr lang="en-US" dirty="0"/>
          </a:p>
        </p:txBody>
      </p:sp>
      <p:sp>
        <p:nvSpPr>
          <p:cNvPr id="3" name="Content Placeholder 2"/>
          <p:cNvSpPr>
            <a:spLocks noGrp="1"/>
          </p:cNvSpPr>
          <p:nvPr>
            <p:ph idx="1"/>
          </p:nvPr>
        </p:nvSpPr>
        <p:spPr/>
        <p:txBody>
          <a:bodyPr/>
          <a:lstStyle/>
          <a:p>
            <a:r>
              <a:rPr lang="en-US"/>
              <a:t>We are surrounded by poka-yoke devices daily.</a:t>
            </a:r>
          </a:p>
          <a:p>
            <a:pPr lvl="1"/>
            <a:r>
              <a:rPr lang="en-US"/>
              <a:t>Prevention Devices</a:t>
            </a:r>
          </a:p>
          <a:p>
            <a:pPr lvl="2"/>
            <a:r>
              <a:rPr lang="en-US"/>
              <a:t>Example: the dishwasher does not start to run when the door is open.</a:t>
            </a:r>
          </a:p>
          <a:p>
            <a:pPr lvl="1"/>
            <a:r>
              <a:rPr lang="en-US"/>
              <a:t>Detection Devices</a:t>
            </a:r>
          </a:p>
          <a:p>
            <a:pPr lvl="2"/>
            <a:r>
              <a:rPr lang="en-US"/>
              <a:t>Example: the car starts to beep when the passengers do not buckle their seatbelts.</a:t>
            </a:r>
          </a:p>
          <a:p>
            <a:endParaRPr lang="en-US"/>
          </a:p>
          <a:p>
            <a:r>
              <a:rPr lang="en-US"/>
              <a:t>Poka-yoke devices can be in any format that can quickly and effectively prevent or detect mistakes.</a:t>
            </a:r>
          </a:p>
          <a:p>
            <a:pPr lvl="1"/>
            <a:r>
              <a:rPr lang="en-US"/>
              <a:t>Visual, electrical, mechanical, procedural, human etc.</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7618027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fontScale="925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1302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517</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054302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114300" indent="0">
              <a:lnSpc>
                <a:spcPct val="120000"/>
              </a:lnSpc>
              <a:spcBef>
                <a:spcPts val="384"/>
              </a:spcBef>
              <a:buNone/>
            </a:pPr>
            <a:endParaRPr lang="en-US" sz="1600" b="1" dirty="0">
              <a:solidFill>
                <a:schemeClr val="bg1">
                  <a:lumMod val="50000"/>
                </a:schemeClr>
              </a:solidFill>
            </a:endParaRPr>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a:t>© Lean Sigma Corporation</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90967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0204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4889978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521</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334244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522</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895600" y="3079376"/>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3854170180"/>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124934"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a:extLst/>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124935"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7745961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847873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524</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992387" y="2819399"/>
            <a:ext cx="5729454" cy="2840683"/>
            <a:chOff x="1904657" y="3737900"/>
            <a:chExt cx="5229531" cy="2238721"/>
          </a:xfrm>
        </p:grpSpPr>
        <p:graphicFrame>
          <p:nvGraphicFramePr>
            <p:cNvPr id="5" name="Object 4"/>
            <p:cNvGraphicFramePr>
              <a:graphicFrameLocks noChangeAspect="1"/>
            </p:cNvGraphicFramePr>
            <p:nvPr>
              <p:extLst>
                <p:ext uri="{D42A27DB-BD31-4B8C-83A1-F6EECF244321}">
                  <p14:modId xmlns:p14="http://schemas.microsoft.com/office/powerpoint/2010/main" val="3054638175"/>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125956"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a:extLst/>
                      </p:spPr>
                    </p:pic>
                  </p:oleObj>
                </mc:Fallback>
              </mc:AlternateContent>
            </a:graphicData>
          </a:graphic>
        </p:graphicFrame>
        <p:sp>
          <p:nvSpPr>
            <p:cNvPr id="6" name="TextBox 5"/>
            <p:cNvSpPr txBox="1"/>
            <p:nvPr/>
          </p:nvSpPr>
          <p:spPr>
            <a:xfrm>
              <a:off x="1904657" y="4812350"/>
              <a:ext cx="5229531" cy="1164271"/>
            </a:xfrm>
            <a:prstGeom prst="rect">
              <a:avLst/>
            </a:prstGeom>
            <a:noFill/>
          </p:spPr>
          <p:txBody>
            <a:bodyPr wrap="none" rtlCol="0">
              <a:spAutoFit/>
            </a:bodyPr>
            <a:lstStyle/>
            <a:p>
              <a:r>
                <a:rPr lang="en-US" dirty="0"/>
                <a:t>Where</a:t>
              </a:r>
            </a:p>
            <a:p>
              <a:endParaRPr lang="en-US" dirty="0"/>
            </a:p>
            <a:p>
              <a:r>
                <a:rPr lang="en-US" i="1" dirty="0"/>
                <a:t>NetCashFlow</a:t>
              </a:r>
              <a:r>
                <a:rPr lang="en-US" i="1" baseline="-25000" dirty="0"/>
                <a:t>t</a:t>
              </a:r>
              <a:r>
                <a:rPr lang="en-US" dirty="0"/>
                <a:t> is the net cash flow happening at time </a:t>
              </a:r>
              <a:r>
                <a:rPr lang="en-US" i="1" dirty="0"/>
                <a:t>t</a:t>
              </a:r>
              <a:r>
                <a:rPr lang="en-US" dirty="0"/>
                <a:t>;</a:t>
              </a:r>
            </a:p>
            <a:p>
              <a:r>
                <a:rPr lang="en-US" i="1" dirty="0"/>
                <a:t>r</a:t>
              </a:r>
              <a:r>
                <a:rPr lang="en-US" dirty="0"/>
                <a:t> is the discount rate;</a:t>
              </a:r>
            </a:p>
            <a:p>
              <a:r>
                <a:rPr lang="en-US" i="1" dirty="0"/>
                <a:t>t</a:t>
              </a:r>
              <a:r>
                <a:rPr lang="en-US" dirty="0"/>
                <a:t> is the time of the cash flow. </a:t>
              </a:r>
            </a:p>
          </p:txBody>
        </p:sp>
      </p:grpSp>
    </p:spTree>
    <p:custDataLst>
      <p:tags r:id="rId2"/>
    </p:custDataLst>
    <p:extLst>
      <p:ext uri="{BB962C8B-B14F-4D97-AF65-F5344CB8AC3E}">
        <p14:creationId xmlns:p14="http://schemas.microsoft.com/office/powerpoint/2010/main" val="172530292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28082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2"/>
            <a:r>
              <a:rPr lang="en-US" dirty="0"/>
              <a:t>Direct revenue increase</a:t>
            </a:r>
          </a:p>
          <a:p>
            <a:pPr lvl="2"/>
            <a:r>
              <a:rPr lang="en-US" dirty="0"/>
              <a:t>Waste reduction</a:t>
            </a:r>
          </a:p>
          <a:p>
            <a:pPr lvl="2"/>
            <a:r>
              <a:rPr lang="en-US" dirty="0"/>
              <a:t>Operation cost reduction</a:t>
            </a:r>
          </a:p>
          <a:p>
            <a:pPr lvl="2"/>
            <a:r>
              <a:rPr lang="en-US" dirty="0"/>
              <a:t>Quality and productivity improvement</a:t>
            </a:r>
          </a:p>
          <a:p>
            <a:pPr lvl="2"/>
            <a:r>
              <a:rPr lang="en-US" dirty="0"/>
              <a:t>Market share increase</a:t>
            </a:r>
          </a:p>
          <a:p>
            <a:pPr lvl="2"/>
            <a:r>
              <a:rPr lang="en-US" dirty="0"/>
              <a:t>Cost avoidance</a:t>
            </a:r>
          </a:p>
          <a:p>
            <a:pPr lvl="2"/>
            <a:r>
              <a:rPr lang="en-US" dirty="0"/>
              <a:t>Customer satisfaction improvement</a:t>
            </a:r>
          </a:p>
          <a:p>
            <a:pPr lvl="2"/>
            <a:r>
              <a:rPr lang="en-US" dirty="0"/>
              <a:t>Associate satisfaction improvement.</a:t>
            </a:r>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2773295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2"/>
            <a:r>
              <a:rPr lang="en-US" dirty="0"/>
              <a:t>The discount rate</a:t>
            </a:r>
          </a:p>
          <a:p>
            <a:pPr lvl="2"/>
            <a:r>
              <a:rPr lang="en-US" dirty="0"/>
              <a:t>The time length of the project and its impact</a:t>
            </a:r>
          </a:p>
          <a:p>
            <a:pPr lvl="2"/>
            <a:r>
              <a:rPr lang="en-US" dirty="0"/>
              <a:t>Potential costs of the project</a:t>
            </a:r>
          </a:p>
          <a:p>
            <a:pPr lvl="2"/>
            <a:r>
              <a:rPr lang="en-US" dirty="0"/>
              <a:t>The tangible/intangible benefits of the project</a:t>
            </a:r>
          </a:p>
          <a:p>
            <a:pPr lvl="2"/>
            <a:r>
              <a:rPr lang="en-US" dirty="0"/>
              <a:t>The specific contribution of the project to the relevant financial gains/loss.</a:t>
            </a:r>
          </a:p>
          <a:p>
            <a:pPr lvl="2"/>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43471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528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775766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fontScale="92500" lnSpcReduction="2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endParaRPr lang="en-US" dirty="0"/>
          </a:p>
          <a:p>
            <a:r>
              <a:rPr lang="en-US" dirty="0"/>
              <a:t>Benefits of the Control phase:</a:t>
            </a:r>
          </a:p>
          <a:p>
            <a:pPr lvl="2"/>
            <a:r>
              <a:rPr lang="en-US" dirty="0">
                <a:solidFill>
                  <a:schemeClr val="tx1"/>
                </a:solidFill>
              </a:rPr>
              <a:t>Methodical roll-out of changes including standardization of processes and work procedures</a:t>
            </a:r>
          </a:p>
          <a:p>
            <a:pPr lvl="2"/>
            <a:r>
              <a:rPr lang="en-US" dirty="0">
                <a:solidFill>
                  <a:schemeClr val="tx1"/>
                </a:solidFill>
              </a:rPr>
              <a:t>Ensure compliance with changes through methods like auditing and corrective actions</a:t>
            </a:r>
          </a:p>
          <a:p>
            <a:pPr lvl="2"/>
            <a:r>
              <a:rPr lang="en-US" dirty="0">
                <a:solidFill>
                  <a:schemeClr val="tx1"/>
                </a:solidFill>
              </a:rPr>
              <a:t>Transfer solutions and learning across the </a:t>
            </a:r>
            <a:r>
              <a:rPr lang="en-US" dirty="0"/>
              <a:t>enterprise</a:t>
            </a:r>
          </a:p>
          <a:p>
            <a:pPr lvl="2"/>
            <a:r>
              <a:rPr lang="en-US" dirty="0"/>
              <a:t>Plan and communicate standardized work procedures</a:t>
            </a:r>
          </a:p>
          <a:p>
            <a:pPr lvl="2"/>
            <a:r>
              <a:rPr lang="en-US" dirty="0"/>
              <a:t>Coordinate ongoing team and individual involvement</a:t>
            </a:r>
          </a:p>
          <a:p>
            <a:pPr lvl="2"/>
            <a:r>
              <a:rPr lang="en-US" dirty="0"/>
              <a:t>Standardize data collection and procedures</a:t>
            </a:r>
          </a:p>
          <a:p>
            <a:pPr lvl="2"/>
            <a:r>
              <a:rPr lang="en-US" dirty="0"/>
              <a:t>Measure process performance, stability, and capability</a:t>
            </a:r>
          </a:p>
          <a:p>
            <a:pPr lvl="2"/>
            <a:r>
              <a:rPr lang="en-US" dirty="0"/>
              <a:t>Plan actions that mitigate possible out-of-control conditions</a:t>
            </a:r>
          </a:p>
          <a:p>
            <a:pPr lvl="2"/>
            <a:r>
              <a:rPr lang="en-US" dirty="0"/>
              <a:t>Sustain changes over time.</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56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993782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2">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2">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2">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2">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2">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2">
              <a:lnSpc>
                <a:spcPct val="80000"/>
              </a:lnSpc>
            </a:pPr>
            <a:r>
              <a:rPr lang="en-US" dirty="0">
                <a:solidFill>
                  <a:srgbClr val="182835"/>
                </a:solidFill>
              </a:rPr>
              <a:t>Activities that need to be conducted when an audit fails.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75442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2">
              <a:spcBef>
                <a:spcPts val="0"/>
              </a:spcBef>
            </a:pPr>
            <a:r>
              <a:rPr lang="en-US" dirty="0"/>
              <a:t>How many samples are needed?</a:t>
            </a:r>
          </a:p>
          <a:p>
            <a:pPr lvl="2">
              <a:spcBef>
                <a:spcPts val="0"/>
              </a:spcBef>
            </a:pPr>
            <a:r>
              <a:rPr lang="en-US" dirty="0"/>
              <a:t>How often do we need to sample?</a:t>
            </a:r>
          </a:p>
          <a:p>
            <a:pPr lvl="2">
              <a:spcBef>
                <a:spcPts val="0"/>
              </a:spcBef>
            </a:pPr>
            <a:r>
              <a:rPr lang="en-US" dirty="0"/>
              <a:t>Where should we sample?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519730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533</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9" name="TextBox 8"/>
          <p:cNvSpPr txBox="1"/>
          <p:nvPr/>
        </p:nvSpPr>
        <p:spPr>
          <a:xfrm>
            <a:off x="1219200" y="1447800"/>
            <a:ext cx="3429000" cy="707886"/>
          </a:xfrm>
          <a:prstGeom prst="rect">
            <a:avLst/>
          </a:prstGeom>
          <a:noFill/>
        </p:spPr>
        <p:txBody>
          <a:bodyPr wrap="square" rtlCol="0">
            <a:spAutoFit/>
          </a:bodyPr>
          <a:lstStyle/>
          <a:p>
            <a:r>
              <a:rPr lang="en-US" sz="2000" dirty="0"/>
              <a:t>Key processes and process steps are identified</a:t>
            </a:r>
          </a:p>
        </p:txBody>
      </p:sp>
      <p:pic>
        <p:nvPicPr>
          <p:cNvPr id="3" name="Picture 2"/>
          <p:cNvPicPr>
            <a:picLocks noChangeAspect="1"/>
          </p:cNvPicPr>
          <p:nvPr/>
        </p:nvPicPr>
        <p:blipFill>
          <a:blip r:embed="rId4"/>
          <a:stretch>
            <a:fillRect/>
          </a:stretch>
        </p:blipFill>
        <p:spPr>
          <a:xfrm>
            <a:off x="228600" y="2667000"/>
            <a:ext cx="10809524" cy="3180952"/>
          </a:xfrm>
          <a:prstGeom prst="rect">
            <a:avLst/>
          </a:prstGeom>
        </p:spPr>
      </p:pic>
      <p:sp>
        <p:nvSpPr>
          <p:cNvPr id="7" name="Rectangular Callout 6"/>
          <p:cNvSpPr/>
          <p:nvPr/>
        </p:nvSpPr>
        <p:spPr>
          <a:xfrm rot="10800000">
            <a:off x="261261" y="4323948"/>
            <a:ext cx="1709062" cy="1524003"/>
          </a:xfrm>
          <a:prstGeom prst="wedgeRectCallout">
            <a:avLst>
              <a:gd name="adj1" fmla="val -61359"/>
              <a:gd name="adj2" fmla="val 18818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rot="10800000">
            <a:off x="2002984" y="4323947"/>
            <a:ext cx="5758538" cy="1511303"/>
          </a:xfrm>
          <a:prstGeom prst="wedgeRectCallout">
            <a:avLst>
              <a:gd name="adj1" fmla="val -28544"/>
              <a:gd name="adj2" fmla="val 1915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59401" y="1447800"/>
            <a:ext cx="5105400" cy="707886"/>
          </a:xfrm>
          <a:prstGeom prst="rect">
            <a:avLst/>
          </a:prstGeom>
          <a:noFill/>
        </p:spPr>
        <p:txBody>
          <a:bodyPr wrap="square" rtlCol="0">
            <a:spAutoFit/>
          </a:bodyPr>
          <a:lstStyle/>
          <a:p>
            <a:r>
              <a:rPr lang="en-US" sz="2000" dirty="0"/>
              <a:t>Critical information regarding key measurements is documented and clarified</a:t>
            </a:r>
          </a:p>
        </p:txBody>
      </p:sp>
    </p:spTree>
    <p:custDataLst>
      <p:tags r:id="rId1"/>
    </p:custDataLst>
    <p:extLst>
      <p:ext uri="{BB962C8B-B14F-4D97-AF65-F5344CB8AC3E}">
        <p14:creationId xmlns:p14="http://schemas.microsoft.com/office/powerpoint/2010/main" val="300239370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534</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pic>
        <p:nvPicPr>
          <p:cNvPr id="16" name="Picture 15"/>
          <p:cNvPicPr>
            <a:picLocks noChangeAspect="1"/>
          </p:cNvPicPr>
          <p:nvPr/>
        </p:nvPicPr>
        <p:blipFill>
          <a:blip r:embed="rId4"/>
          <a:stretch>
            <a:fillRect/>
          </a:stretch>
        </p:blipFill>
        <p:spPr>
          <a:xfrm>
            <a:off x="228600" y="2667000"/>
            <a:ext cx="10809524" cy="3180952"/>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2814320" y="4267199"/>
            <a:ext cx="767080" cy="1580751"/>
          </a:xfrm>
          <a:prstGeom prst="wedgeRectCallout">
            <a:avLst>
              <a:gd name="adj1" fmla="val 156353"/>
              <a:gd name="adj2" fmla="val 1733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6880" y="1108031"/>
            <a:ext cx="2832538" cy="646331"/>
          </a:xfrm>
          <a:prstGeom prst="rect">
            <a:avLst/>
          </a:prstGeom>
          <a:noFill/>
        </p:spPr>
        <p:txBody>
          <a:bodyPr wrap="square" rtlCol="0">
            <a:spAutoFit/>
          </a:bodyPr>
          <a:lstStyle/>
          <a:p>
            <a:r>
              <a:rPr lang="en-US" dirty="0"/>
              <a:t>Measurements are clearly defined with equations</a:t>
            </a:r>
          </a:p>
        </p:txBody>
      </p:sp>
      <p:sp>
        <p:nvSpPr>
          <p:cNvPr id="12" name="Rectangular Callout 11"/>
          <p:cNvSpPr/>
          <p:nvPr/>
        </p:nvSpPr>
        <p:spPr>
          <a:xfrm rot="10800000">
            <a:off x="3581399" y="4267196"/>
            <a:ext cx="1143000" cy="1580751"/>
          </a:xfrm>
          <a:prstGeom prst="wedgeRectCallout">
            <a:avLst>
              <a:gd name="adj1" fmla="val -24973"/>
              <a:gd name="adj2" fmla="val 1599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88654" y="1667469"/>
            <a:ext cx="1826882" cy="923330"/>
          </a:xfrm>
          <a:prstGeom prst="rect">
            <a:avLst/>
          </a:prstGeom>
          <a:noFill/>
        </p:spPr>
        <p:txBody>
          <a:bodyPr wrap="square" rtlCol="0">
            <a:spAutoFit/>
          </a:bodyPr>
          <a:lstStyle/>
          <a:p>
            <a:pPr algn="ctr"/>
            <a:r>
              <a:rPr lang="en-US" dirty="0"/>
              <a:t>Customer specifications are declared </a:t>
            </a:r>
          </a:p>
        </p:txBody>
      </p:sp>
      <p:sp>
        <p:nvSpPr>
          <p:cNvPr id="14" name="Rectangular Callout 13"/>
          <p:cNvSpPr/>
          <p:nvPr/>
        </p:nvSpPr>
        <p:spPr>
          <a:xfrm rot="10800000">
            <a:off x="4724397" y="4267191"/>
            <a:ext cx="3048001" cy="1579921"/>
          </a:xfrm>
          <a:prstGeom prst="wedgeRectCallout">
            <a:avLst>
              <a:gd name="adj1" fmla="val -20215"/>
              <a:gd name="adj2" fmla="val 18944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14263" y="1103300"/>
            <a:ext cx="6045200" cy="923330"/>
          </a:xfrm>
          <a:prstGeom prst="rect">
            <a:avLst/>
          </a:prstGeom>
          <a:noFill/>
        </p:spPr>
        <p:txBody>
          <a:bodyPr wrap="square" rtlCol="0">
            <a:spAutoFit/>
          </a:bodyPr>
          <a:lstStyle/>
          <a:p>
            <a:r>
              <a:rPr lang="en-US" dirty="0"/>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40046064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535</a:t>
            </a:fld>
            <a:endParaRPr lang="en-US" dirty="0"/>
          </a:p>
        </p:txBody>
      </p:sp>
      <p:pic>
        <p:nvPicPr>
          <p:cNvPr id="11" name="Picture 10"/>
          <p:cNvPicPr>
            <a:picLocks noChangeAspect="1"/>
          </p:cNvPicPr>
          <p:nvPr/>
        </p:nvPicPr>
        <p:blipFill>
          <a:blip r:embed="rId4"/>
          <a:stretch>
            <a:fillRect/>
          </a:stretch>
        </p:blipFill>
        <p:spPr>
          <a:xfrm>
            <a:off x="228600" y="2667000"/>
            <a:ext cx="10809524" cy="3180952"/>
          </a:xfrm>
          <a:prstGeom prst="rect">
            <a:avLst/>
          </a:prstGeom>
        </p:spPr>
      </p:pic>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8458199" y="4267199"/>
            <a:ext cx="2579924" cy="1571767"/>
          </a:xfrm>
          <a:prstGeom prst="wedgeRectCallout">
            <a:avLst>
              <a:gd name="adj1" fmla="val 64425"/>
              <a:gd name="adj2" fmla="val 1670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772400" y="4267198"/>
            <a:ext cx="685798" cy="1580752"/>
          </a:xfrm>
          <a:prstGeom prst="wedgeRectCallout">
            <a:avLst>
              <a:gd name="adj1" fmla="val 540442"/>
              <a:gd name="adj2" fmla="val 17876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95400" y="1161871"/>
            <a:ext cx="4141075" cy="1200329"/>
          </a:xfrm>
          <a:prstGeom prst="rect">
            <a:avLst/>
          </a:prstGeom>
          <a:noFill/>
        </p:spPr>
        <p:txBody>
          <a:bodyPr wrap="square" rtlCol="0">
            <a:spAutoFit/>
          </a:bodyPr>
          <a:lstStyle/>
          <a:p>
            <a:r>
              <a:rPr lang="en-US" dirty="0"/>
              <a:t>Where will this measurement or report be found? Good control plans provide linking information or other report reference information.</a:t>
            </a:r>
          </a:p>
        </p:txBody>
      </p:sp>
      <p:sp>
        <p:nvSpPr>
          <p:cNvPr id="16" name="TextBox 15"/>
          <p:cNvSpPr txBox="1"/>
          <p:nvPr/>
        </p:nvSpPr>
        <p:spPr>
          <a:xfrm>
            <a:off x="5562600" y="1161870"/>
            <a:ext cx="4953000" cy="1200329"/>
          </a:xfrm>
          <a:prstGeom prst="rect">
            <a:avLst/>
          </a:prstGeom>
          <a:noFill/>
        </p:spPr>
        <p:txBody>
          <a:bodyPr wrap="square" rtlCol="0">
            <a:spAutoFit/>
          </a:bodyPr>
          <a:lstStyle/>
          <a:p>
            <a:r>
              <a:rPr lang="en-US" dirty="0"/>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3425999346"/>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fontScale="925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200042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3340843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dirty="0"/>
              <a:t>Responsibilities: </a:t>
            </a:r>
          </a:p>
          <a:p>
            <a:pPr lvl="1"/>
            <a:r>
              <a:rPr lang="en-US" dirty="0"/>
              <a:t>Identify job functions and positions (not people) responsible for carrying out activities listed in the SOP.</a:t>
            </a:r>
          </a:p>
          <a:p>
            <a:r>
              <a:rPr lang="en-US" dirty="0"/>
              <a:t>Materials:</a:t>
            </a:r>
          </a:p>
          <a:p>
            <a:pPr lvl="1"/>
            <a:r>
              <a:rPr lang="en-US" dirty="0"/>
              <a:t>List all material inputs: parts, files, data, information, instruments, etc.</a:t>
            </a:r>
          </a:p>
          <a:p>
            <a:r>
              <a:rPr lang="en-US" dirty="0"/>
              <a:t>Process Map:</a:t>
            </a:r>
          </a:p>
          <a:p>
            <a:pPr lvl="1"/>
            <a:r>
              <a:rPr lang="en-US" dirty="0"/>
              <a:t>Show high level or level two to three process maps or other graphical representations of operating steps.</a:t>
            </a:r>
          </a:p>
          <a:p>
            <a:r>
              <a:rPr lang="en-US" dirty="0"/>
              <a:t>Process Metrics:</a:t>
            </a:r>
          </a:p>
          <a:p>
            <a:pPr lvl="1"/>
            <a:r>
              <a:rPr lang="en-US" dirty="0"/>
              <a:t>Declare all process metrics and targets or specifications.</a:t>
            </a:r>
          </a:p>
          <a:p>
            <a:r>
              <a:rPr lang="en-US" dirty="0"/>
              <a:t>Procedures:</a:t>
            </a:r>
          </a:p>
          <a:p>
            <a:pPr lvl="1"/>
            <a:r>
              <a:rPr lang="en-US" dirty="0"/>
              <a:t>List actual steps required to perform the function.</a:t>
            </a:r>
          </a:p>
          <a:p>
            <a:r>
              <a:rPr lang="en-US" dirty="0"/>
              <a:t>References:</a:t>
            </a:r>
          </a:p>
          <a:p>
            <a:pPr lvl="1"/>
            <a:r>
              <a:rPr lang="en-US" dirty="0"/>
              <a:t>List any documents that support the SOP.</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538</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dirty="0"/>
              <a:t>Lean Six Sigma Training - MTB</a:t>
            </a:r>
          </a:p>
        </p:txBody>
      </p:sp>
    </p:spTree>
    <p:custDataLst>
      <p:tags r:id="rId1"/>
    </p:custDataLst>
    <p:extLst>
      <p:ext uri="{BB962C8B-B14F-4D97-AF65-F5344CB8AC3E}">
        <p14:creationId xmlns:p14="http://schemas.microsoft.com/office/powerpoint/2010/main" val="4253212628"/>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539</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1554" name="Picture 2" descr="C:\Users\adminmp\AppData\Local\Temp\SNAGHTML18d2e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55725"/>
            <a:ext cx="53625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Users\adminmp\AppData\Local\Temp\SNAGHTML18fa08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1304925"/>
            <a:ext cx="5267956" cy="5286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809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54</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77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540</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710529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2580"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4531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55000" lnSpcReduction="20000"/>
          </a:bodyPr>
          <a:lstStyle/>
          <a:p>
            <a:r>
              <a:rPr lang="en-US" sz="3600" b="1" dirty="0"/>
              <a:t>Training plans </a:t>
            </a:r>
            <a:r>
              <a:rPr lang="en-US" sz="3600" dirty="0"/>
              <a:t>are used to manage the delivery of training for new processes and procedures.</a:t>
            </a:r>
          </a:p>
          <a:p>
            <a:endParaRPr lang="en-US" sz="3600" dirty="0"/>
          </a:p>
          <a:p>
            <a:r>
              <a:rPr lang="en-US" sz="3600" dirty="0"/>
              <a:t>Most GB or BB projects will require changes to processes and/or procedures that must be executed or followed by various employees.</a:t>
            </a:r>
          </a:p>
          <a:p>
            <a:endParaRPr lang="en-US" sz="3600" dirty="0"/>
          </a:p>
          <a:p>
            <a:r>
              <a:rPr lang="en-US" sz="3600" dirty="0"/>
              <a:t>Training plans should incorporate all SOPs related to performing new or modified tasks.</a:t>
            </a:r>
          </a:p>
          <a:p>
            <a:endParaRPr lang="en-US" sz="3600" dirty="0"/>
          </a:p>
          <a:p>
            <a:r>
              <a:rPr lang="en-US" sz="3600" dirty="0"/>
              <a:t>Training plans use and support existing SOPs and do not supersede them.</a:t>
            </a:r>
          </a:p>
          <a:p>
            <a:endParaRPr lang="en-US" sz="3600" dirty="0"/>
          </a:p>
          <a:p>
            <a:r>
              <a:rPr lang="en-US" sz="3600" dirty="0"/>
              <a:t>Training plans should include logistics:</a:t>
            </a:r>
          </a:p>
          <a:p>
            <a:pPr lvl="1"/>
            <a:r>
              <a:rPr lang="en-US" sz="3200" dirty="0"/>
              <a:t>One-on-one or classroom</a:t>
            </a:r>
          </a:p>
          <a:p>
            <a:pPr lvl="1"/>
            <a:r>
              <a:rPr lang="en-US" sz="3200" dirty="0"/>
              <a:t>Instruction time </a:t>
            </a:r>
          </a:p>
          <a:p>
            <a:pPr lvl="1"/>
            <a:r>
              <a:rPr lang="en-US" sz="3200" dirty="0"/>
              <a:t>Location of training materials</a:t>
            </a:r>
          </a:p>
          <a:p>
            <a:pPr lvl="1"/>
            <a:r>
              <a:rPr lang="en-US" sz="3200" dirty="0"/>
              <a:t>Master training reference materials</a:t>
            </a:r>
          </a:p>
          <a:p>
            <a:pPr lvl="1"/>
            <a:r>
              <a:rPr lang="en-US" sz="3200" dirty="0"/>
              <a:t>Instructors and intended audience</a:t>
            </a:r>
          </a:p>
          <a:p>
            <a:pPr lvl="1"/>
            <a:r>
              <a:rPr lang="en-US" sz="3200" dirty="0"/>
              <a:t>Trainee names.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3579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543</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3602" name="Picture 2" descr="C:\Users\adminmp\AppData\Local\Temp\SNAGHTML1943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10325100" cy="3381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510308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544</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757367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lnSpcReduction="10000"/>
          </a:bodyPr>
          <a:lstStyle/>
          <a:p>
            <a:pPr indent="-342900">
              <a:tabLst>
                <a:tab pos="463550" algn="l"/>
              </a:tabLst>
            </a:pPr>
            <a:r>
              <a:rPr lang="en-US" sz="2200" dirty="0"/>
              <a:t>Audits should be directed by managers, supervisors, and other accountable positions.</a:t>
            </a:r>
          </a:p>
          <a:p>
            <a:pPr marL="463550" indent="-463550">
              <a:tabLst>
                <a:tab pos="463550" algn="l"/>
              </a:tabLst>
            </a:pPr>
            <a:endParaRPr lang="en-US" sz="2200" dirty="0"/>
          </a:p>
          <a:p>
            <a:pPr indent="-342900">
              <a:tabLst>
                <a:tab pos="463550" algn="l"/>
              </a:tabLst>
            </a:pPr>
            <a:r>
              <a:rPr lang="en-US" sz="2200" dirty="0"/>
              <a:t>An audit’s purpose must be well-defined and executed by independent unbiased personnel.</a:t>
            </a:r>
          </a:p>
          <a:p>
            <a:pPr marL="463550" indent="-463550">
              <a:tabLst>
                <a:tab pos="463550" algn="l"/>
              </a:tabLst>
            </a:pPr>
            <a:endParaRPr lang="en-US" sz="2200" dirty="0"/>
          </a:p>
          <a:p>
            <a:pPr indent="-342900">
              <a:tabLst>
                <a:tab pos="463550" algn="l"/>
              </a:tabLst>
            </a:pPr>
            <a:r>
              <a:rPr lang="en-US" sz="2200" dirty="0"/>
              <a:t>Auditors must:</a:t>
            </a:r>
          </a:p>
          <a:p>
            <a:pPr marL="920750" lvl="1" indent="-342900">
              <a:tabLst>
                <a:tab pos="463550" algn="l"/>
              </a:tabLst>
            </a:pPr>
            <a:r>
              <a:rPr lang="en-US" sz="2000" dirty="0"/>
              <a:t>Be qualified to perform their tasks</a:t>
            </a:r>
          </a:p>
          <a:p>
            <a:pPr marL="920750" lvl="1" indent="-342900">
              <a:tabLst>
                <a:tab pos="463550" algn="l"/>
              </a:tabLst>
            </a:pPr>
            <a:r>
              <a:rPr lang="en-US" sz="2000" dirty="0"/>
              <a:t>Attend and successfully complete an internal auditing training session</a:t>
            </a:r>
          </a:p>
          <a:p>
            <a:pPr marL="920750" lvl="1" indent="-342900">
              <a:tabLst>
                <a:tab pos="463550" algn="l"/>
              </a:tabLst>
            </a:pPr>
            <a:r>
              <a:rPr lang="en-US" sz="2000" dirty="0"/>
              <a:t>Be able to identify whether or not activities are being followed according to the defined SOP</a:t>
            </a:r>
          </a:p>
          <a:p>
            <a:pPr marL="920750" lvl="1" indent="-342900">
              <a:tabLst>
                <a:tab pos="463550" algn="l"/>
              </a:tabLst>
            </a:pPr>
            <a:r>
              <a:rPr lang="en-US" sz="2000" dirty="0"/>
              <a:t>Base conclusions on facts and objective evidence</a:t>
            </a:r>
          </a:p>
          <a:p>
            <a:pPr marL="920750" lvl="1" indent="-342900">
              <a:tabLst>
                <a:tab pos="463550" algn="l"/>
              </a:tabLst>
            </a:pPr>
            <a:r>
              <a:rPr lang="en-US" sz="2000" dirty="0"/>
              <a:t>Use a well documented audit checklist.</a:t>
            </a:r>
          </a:p>
          <a:p>
            <a:pPr marL="463550" indent="-463550">
              <a:tabLst>
                <a:tab pos="463550" algn="l"/>
              </a:tabLst>
            </a:pPr>
            <a:endParaRPr lang="en-US" sz="1600" dirty="0"/>
          </a:p>
          <a:p>
            <a:pPr indent="-342900">
              <a:tabLst>
                <a:tab pos="463550" algn="l"/>
              </a:tabLst>
            </a:pPr>
            <a:r>
              <a:rPr lang="en-US" sz="2200" dirty="0"/>
              <a:t>Audits should confirm compliance or declare non-compliance.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545</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3796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t>Auditors should review the SOPs before preparing checklists or ensure that existing checklists properly reference SOPs.</a:t>
            </a:r>
          </a:p>
          <a:p>
            <a:pPr>
              <a:lnSpc>
                <a:spcPct val="110000"/>
              </a:lnSpc>
            </a:pPr>
            <a:endParaRPr lang="en-US" sz="2300" dirty="0"/>
          </a:p>
          <a:p>
            <a:pPr>
              <a:lnSpc>
                <a:spcPct val="110000"/>
              </a:lnSpc>
            </a:pPr>
            <a:r>
              <a:rPr lang="en-US" sz="2800" dirty="0"/>
              <a:t>Audit checklists:</a:t>
            </a:r>
          </a:p>
          <a:p>
            <a:pPr lvl="1">
              <a:lnSpc>
                <a:spcPct val="110000"/>
              </a:lnSpc>
            </a:pPr>
            <a:r>
              <a:rPr lang="en-US" sz="2600" dirty="0"/>
              <a:t>Serve as guides for identifying items to be examined </a:t>
            </a:r>
          </a:p>
          <a:p>
            <a:pPr lvl="1">
              <a:lnSpc>
                <a:spcPct val="110000"/>
              </a:lnSpc>
            </a:pPr>
            <a:r>
              <a:rPr lang="en-US" sz="2600" dirty="0"/>
              <a:t>Are used in conjunction with understanding of the procedure</a:t>
            </a:r>
          </a:p>
          <a:p>
            <a:pPr lvl="1">
              <a:lnSpc>
                <a:spcPct val="110000"/>
              </a:lnSpc>
            </a:pPr>
            <a:r>
              <a:rPr lang="en-US" sz="2600" dirty="0"/>
              <a:t>Ensure a well-defined audit scope</a:t>
            </a:r>
          </a:p>
          <a:p>
            <a:pPr lvl="1">
              <a:lnSpc>
                <a:spcPct val="110000"/>
              </a:lnSpc>
            </a:pPr>
            <a:r>
              <a:rPr lang="en-US" sz="2600" dirty="0"/>
              <a:t>Identify needed facts during audits</a:t>
            </a:r>
          </a:p>
          <a:p>
            <a:pPr lvl="1">
              <a:lnSpc>
                <a:spcPct val="110000"/>
              </a:lnSpc>
            </a:pPr>
            <a:r>
              <a:rPr lang="en-US" sz="2600" dirty="0"/>
              <a:t>Provide places to record gathered facts.</a:t>
            </a:r>
          </a:p>
          <a:p>
            <a:pPr lvl="1">
              <a:lnSpc>
                <a:spcPct val="110000"/>
              </a:lnSpc>
            </a:pPr>
            <a:endParaRPr lang="en-US" sz="2100" dirty="0"/>
          </a:p>
          <a:p>
            <a:pPr>
              <a:lnSpc>
                <a:spcPct val="110000"/>
              </a:lnSpc>
            </a:pPr>
            <a:r>
              <a:rPr lang="en-US" sz="2800" dirty="0"/>
              <a:t>Checklists should include:</a:t>
            </a:r>
          </a:p>
          <a:p>
            <a:pPr lvl="1">
              <a:lnSpc>
                <a:spcPct val="110000"/>
              </a:lnSpc>
            </a:pPr>
            <a:r>
              <a:rPr lang="en-US" sz="2600" dirty="0"/>
              <a:t>A review of training records</a:t>
            </a:r>
          </a:p>
          <a:p>
            <a:pPr lvl="1">
              <a:lnSpc>
                <a:spcPct val="110000"/>
              </a:lnSpc>
            </a:pPr>
            <a:r>
              <a:rPr lang="en-US" sz="2600" dirty="0"/>
              <a:t>A review of maintenance records</a:t>
            </a:r>
          </a:p>
          <a:p>
            <a:pPr lvl="1">
              <a:lnSpc>
                <a:spcPct val="110000"/>
              </a:lnSpc>
            </a:pPr>
            <a:r>
              <a:rPr lang="en-US" sz="2600" dirty="0"/>
              <a:t>Questions or observations that focus on expected behaviors</a:t>
            </a:r>
          </a:p>
          <a:p>
            <a:pPr lvl="1">
              <a:lnSpc>
                <a:spcPct val="110000"/>
              </a:lnSpc>
            </a:pPr>
            <a:r>
              <a:rPr lang="en-US" sz="2600" dirty="0"/>
              <a:t>Questions should be open-ended where possible</a:t>
            </a:r>
          </a:p>
          <a:p>
            <a:pPr lvl="1">
              <a:lnSpc>
                <a:spcPct val="110000"/>
              </a:lnSpc>
            </a:pPr>
            <a:r>
              <a:rPr lang="en-US" sz="2600" dirty="0"/>
              <a:t>Definitive observations yes/no, true/false, present/absent,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507565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547</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4628"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2524125"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963670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548</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0418616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549</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490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550</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56735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2667000"/>
            <a:ext cx="10809524" cy="3180952"/>
          </a:xfrm>
          <a:prstGeom prst="rect">
            <a:avLst/>
          </a:prstGeom>
        </p:spPr>
      </p:pic>
      <p:sp>
        <p:nvSpPr>
          <p:cNvPr id="2" name="Title 1"/>
          <p:cNvSpPr>
            <a:spLocks noGrp="1"/>
          </p:cNvSpPr>
          <p:nvPr>
            <p:ph type="title"/>
          </p:nvPr>
        </p:nvSpPr>
        <p:spPr/>
        <p:txBody>
          <a:bodyPr>
            <a:normAutofit/>
          </a:bodyPr>
          <a:lstStyle/>
          <a:p>
            <a:r>
              <a:rPr lang="en-US" dirty="0"/>
              <a:t>Response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551</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TextBox 9"/>
          <p:cNvSpPr txBox="1"/>
          <p:nvPr/>
        </p:nvSpPr>
        <p:spPr>
          <a:xfrm>
            <a:off x="2362200" y="1772161"/>
            <a:ext cx="7010400" cy="400110"/>
          </a:xfrm>
          <a:prstGeom prst="rect">
            <a:avLst/>
          </a:prstGeom>
          <a:noFill/>
        </p:spPr>
        <p:txBody>
          <a:bodyPr wrap="square" rtlCol="0">
            <a:spAutoFit/>
          </a:bodyPr>
          <a:lstStyle/>
          <a:p>
            <a:r>
              <a:rPr lang="en-US" sz="2000" dirty="0"/>
              <a:t>Note the response plan element in this control plan template</a:t>
            </a:r>
          </a:p>
        </p:txBody>
      </p:sp>
      <p:sp>
        <p:nvSpPr>
          <p:cNvPr id="13" name="Rectangular Callout 9"/>
          <p:cNvSpPr/>
          <p:nvPr/>
        </p:nvSpPr>
        <p:spPr>
          <a:xfrm rot="10800000">
            <a:off x="8458199" y="4267199"/>
            <a:ext cx="2579924" cy="1571767"/>
          </a:xfrm>
          <a:prstGeom prst="wedgeRectCallout">
            <a:avLst>
              <a:gd name="adj1" fmla="val 27998"/>
              <a:gd name="adj2" fmla="val 18559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20482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552</a:t>
            </a:fld>
            <a:endParaRPr lang="en-US" dirty="0"/>
          </a:p>
        </p:txBody>
      </p:sp>
      <p:pic>
        <p:nvPicPr>
          <p:cNvPr id="12"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8661400" y="2867055"/>
            <a:ext cx="76200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5772090"/>
            <a:ext cx="8115300" cy="400110"/>
          </a:xfrm>
          <a:prstGeom prst="rect">
            <a:avLst/>
          </a:prstGeom>
          <a:noFill/>
        </p:spPr>
        <p:txBody>
          <a:bodyPr wrap="square" rtlCol="0">
            <a:spAutoFit/>
          </a:bodyPr>
          <a:lstStyle/>
          <a:p>
            <a:r>
              <a:rPr lang="en-US" sz="2000" dirty="0"/>
              <a:t>Note the response plan element in this communication plan template</a:t>
            </a:r>
          </a:p>
        </p:txBody>
      </p:sp>
    </p:spTree>
    <p:custDataLst>
      <p:tags r:id="rId1"/>
    </p:custDataLst>
    <p:extLst>
      <p:ext uri="{BB962C8B-B14F-4D97-AF65-F5344CB8AC3E}">
        <p14:creationId xmlns:p14="http://schemas.microsoft.com/office/powerpoint/2010/main" val="1279432473"/>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553</a:t>
            </a:fld>
            <a:endParaRPr lang="en-US" dirty="0"/>
          </a:p>
        </p:txBody>
      </p:sp>
      <p:pic>
        <p:nvPicPr>
          <p:cNvPr id="11"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3879850"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3879850" y="5095964"/>
            <a:ext cx="5949950" cy="228600"/>
          </a:xfrm>
          <a:prstGeom prst="wedgeRectCallout">
            <a:avLst>
              <a:gd name="adj1" fmla="val -60642"/>
              <a:gd name="adj2" fmla="val -54294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1850" y="3124200"/>
            <a:ext cx="2819400" cy="1200329"/>
          </a:xfrm>
          <a:prstGeom prst="rect">
            <a:avLst/>
          </a:prstGeom>
          <a:noFill/>
        </p:spPr>
        <p:txBody>
          <a:bodyPr wrap="square" rtlCol="0">
            <a:spAutoFit/>
          </a:bodyPr>
          <a:lstStyle/>
          <a:p>
            <a:r>
              <a:rPr lang="en-US" sz="2400" dirty="0"/>
              <a:t>Note the response plan element in this audit checklist</a:t>
            </a:r>
          </a:p>
        </p:txBody>
      </p:sp>
    </p:spTree>
    <p:custDataLst>
      <p:tags r:id="rId1"/>
    </p:custDataLst>
    <p:extLst>
      <p:ext uri="{BB962C8B-B14F-4D97-AF65-F5344CB8AC3E}">
        <p14:creationId xmlns:p14="http://schemas.microsoft.com/office/powerpoint/2010/main" val="34543976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268" y="2438400"/>
            <a:ext cx="6270203" cy="2209800"/>
          </a:xfrm>
          <a:prstGeom prst="rect">
            <a:avLst/>
          </a:prstGeom>
        </p:spPr>
      </p:pic>
      <p:sp>
        <p:nvSpPr>
          <p:cNvPr id="4" name="TextBox 3"/>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sp>
        <p:nvSpPr>
          <p:cNvPr id="6" name="Slide Number Placeholder 5"/>
          <p:cNvSpPr>
            <a:spLocks noGrp="1"/>
          </p:cNvSpPr>
          <p:nvPr>
            <p:ph type="sldNum" sz="quarter" idx="4"/>
          </p:nvPr>
        </p:nvSpPr>
        <p:spPr/>
        <p:txBody>
          <a:bodyPr/>
          <a:lstStyle/>
          <a:p>
            <a:fld id="{28B83BC3-069B-46AF-A4E6-C99928E1A4FA}" type="slidenum">
              <a:rPr lang="en-US" smtClean="0"/>
              <a:pPr/>
              <a:t>554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737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57</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rgbClr val="182835"/>
                </a:solidFill>
              </a:rPr>
              <a:t>1.2 Six Sigma Fundamentals</a:t>
            </a:r>
          </a:p>
          <a:p>
            <a:pPr marL="114300" indent="0">
              <a:buNone/>
            </a:pPr>
            <a:r>
              <a:rPr lang="en-US" sz="1600" dirty="0"/>
              <a:t>   1.2.1 Defining a Process</a:t>
            </a:r>
            <a:br>
              <a:rPr lang="en-US" sz="1600" dirty="0"/>
            </a:br>
            <a:r>
              <a:rPr lang="en-US" sz="1600" dirty="0"/>
              <a:t>   1.2.2 VOC &amp; CTQs</a:t>
            </a:r>
          </a:p>
          <a:p>
            <a:pPr marL="114300" indent="0">
              <a:buNone/>
            </a:pPr>
            <a:r>
              <a:rPr lang="en-US" sz="1600" dirty="0"/>
              <a:t>   1.2.3 QFD</a:t>
            </a:r>
          </a:p>
          <a:p>
            <a:pPr marL="114300" indent="0">
              <a:buNone/>
            </a:pPr>
            <a:r>
              <a:rPr lang="en-US" sz="1600" dirty="0"/>
              <a:t>   1.2.4 Cost of Poor Quality (COPQ)</a:t>
            </a:r>
          </a:p>
          <a:p>
            <a:pPr marL="114300" indent="0">
              <a:buNone/>
            </a:pPr>
            <a:r>
              <a:rPr lang="en-US" sz="1600" dirty="0"/>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27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4058393"/>
            <a:ext cx="5029200" cy="2647207"/>
          </a:xfrm>
          <a:prstGeom prst="rect">
            <a:avLst/>
          </a:prstGeom>
        </p:spPr>
      </p:pic>
      <p:sp>
        <p:nvSpPr>
          <p:cNvPr id="2" name="Title 1"/>
          <p:cNvSpPr>
            <a:spLocks noGrp="1"/>
          </p:cNvSpPr>
          <p:nvPr>
            <p:ph type="title"/>
          </p:nvPr>
        </p:nvSpPr>
        <p:spPr/>
        <p:txBody>
          <a:bodyPr/>
          <a:lstStyle/>
          <a:p>
            <a:r>
              <a:rPr lang="en-US" sz="3600" dirty="0"/>
              <a:t>What is Six Sigma?</a:t>
            </a:r>
          </a:p>
        </p:txBody>
      </p:sp>
      <p:sp>
        <p:nvSpPr>
          <p:cNvPr id="3" name="Content Placeholder 2"/>
          <p:cNvSpPr>
            <a:spLocks noGrp="1"/>
          </p:cNvSpPr>
          <p:nvPr>
            <p:ph idx="1"/>
          </p:nvPr>
        </p:nvSpPr>
        <p:spPr>
          <a:xfrm>
            <a:off x="609600" y="1143000"/>
            <a:ext cx="10439400" cy="5486400"/>
          </a:xfrm>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rgbClr val="00B050"/>
                </a:solidFill>
                <a:latin typeface="Symbol" pitchFamily="18" charset="2"/>
              </a:rPr>
              <a:t>s</a:t>
            </a:r>
            <a:r>
              <a:rPr lang="en-US" sz="2000" dirty="0"/>
              <a:t> away from customer’s high and low specification limits.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6</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1.2.1 Defining a Process</a:t>
            </a:r>
          </a:p>
        </p:txBody>
      </p:sp>
      <p:sp>
        <p:nvSpPr>
          <p:cNvPr id="6" name="Slide Number Placeholder 5"/>
          <p:cNvSpPr>
            <a:spLocks noGrp="1"/>
          </p:cNvSpPr>
          <p:nvPr>
            <p:ph type="sldNum" sz="quarter" idx="4"/>
          </p:nvPr>
        </p:nvSpPr>
        <p:spPr/>
        <p:txBody>
          <a:bodyPr/>
          <a:lstStyle/>
          <a:p>
            <a:fld id="{28B83BC3-069B-46AF-A4E6-C99928E1A4FA}" type="slidenum">
              <a:rPr lang="en-US" smtClean="0"/>
              <a:pPr/>
              <a:t>60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7" name="Slide Number Placeholder 6"/>
          <p:cNvSpPr>
            <a:spLocks noGrp="1"/>
          </p:cNvSpPr>
          <p:nvPr>
            <p:ph type="sldNum" sz="quarter" idx="4"/>
          </p:nvPr>
        </p:nvSpPr>
        <p:spPr/>
        <p:txBody>
          <a:bodyPr/>
          <a:lstStyle/>
          <a:p>
            <a:fld id="{28B83BC3-069B-46AF-A4E6-C99928E1A4FA}" type="slidenum">
              <a:rPr lang="en-US" smtClean="0"/>
              <a:pPr/>
              <a:t>61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pPr marL="114300" indent="0">
              <a:buNone/>
            </a:pPr>
            <a:endParaRPr lang="en-US" dirty="0"/>
          </a:p>
          <a:p>
            <a:r>
              <a:rPr lang="en-US" dirty="0"/>
              <a:t>Always encourage your project team to map the current state of the process instead of the ideal state. Be honest with each other! </a:t>
            </a:r>
          </a:p>
        </p:txBody>
      </p:sp>
      <p:sp>
        <p:nvSpPr>
          <p:cNvPr id="6" name="Slide Number Placeholder 5"/>
          <p:cNvSpPr>
            <a:spLocks noGrp="1"/>
          </p:cNvSpPr>
          <p:nvPr>
            <p:ph type="sldNum" sz="quarter" idx="4"/>
          </p:nvPr>
        </p:nvSpPr>
        <p:spPr/>
        <p:txBody>
          <a:bodyPr/>
          <a:lstStyle/>
          <a:p>
            <a:fld id="{28B83BC3-069B-46AF-A4E6-C99928E1A4FA}" type="slidenum">
              <a:rPr lang="en-US" smtClean="0"/>
              <a:pPr/>
              <a:t>62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63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2362200" y="2133600"/>
            <a:ext cx="6819900" cy="4469587"/>
            <a:chOff x="762000" y="2436812"/>
            <a:chExt cx="6819900" cy="4469587"/>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t>Terminator (Oval):</a:t>
              </a:r>
            </a:p>
            <a:p>
              <a:r>
                <a:rPr lang="en-US" dirty="0"/>
                <a:t>Shows the start and end points in the process</a:t>
              </a:r>
              <a:r>
                <a:rPr lang="en-US" dirty="0">
                  <a:latin typeface="Source Sans Pro" panose="020B0503030403020204" pitchFamily="34" charset="0"/>
                </a:rPr>
                <a:t>.</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t>Process (Rectangle):</a:t>
              </a:r>
            </a:p>
            <a:p>
              <a:r>
                <a:rPr lang="en-US" dirty="0"/>
                <a:t>Indicates a single process step.</a:t>
              </a:r>
            </a:p>
          </p:txBody>
        </p:sp>
        <p:sp>
          <p:nvSpPr>
            <p:cNvPr id="13" name="TextBox 12"/>
            <p:cNvSpPr txBox="1"/>
            <p:nvPr/>
          </p:nvSpPr>
          <p:spPr>
            <a:xfrm>
              <a:off x="2590800" y="4916269"/>
              <a:ext cx="4991100" cy="923330"/>
            </a:xfrm>
            <a:prstGeom prst="rect">
              <a:avLst/>
            </a:prstGeom>
            <a:noFill/>
          </p:spPr>
          <p:txBody>
            <a:bodyPr wrap="square" rtlCol="0">
              <a:spAutoFit/>
            </a:bodyPr>
            <a:lstStyle/>
            <a:p>
              <a:r>
                <a:rPr lang="en-US" i="1" dirty="0"/>
                <a:t>Decision (Diamond):</a:t>
              </a:r>
            </a:p>
            <a:p>
              <a:r>
                <a:rPr lang="en-US" dirty="0"/>
                <a:t>Indicates a question with two choices (e.g. Yes/No)</a:t>
              </a:r>
            </a:p>
          </p:txBody>
        </p:sp>
        <p:sp>
          <p:nvSpPr>
            <p:cNvPr id="14" name="TextBox 13"/>
            <p:cNvSpPr txBox="1"/>
            <p:nvPr/>
          </p:nvSpPr>
          <p:spPr>
            <a:xfrm>
              <a:off x="2590800" y="5983069"/>
              <a:ext cx="4191000" cy="923330"/>
            </a:xfrm>
            <a:prstGeom prst="rect">
              <a:avLst/>
            </a:prstGeom>
            <a:noFill/>
          </p:spPr>
          <p:txBody>
            <a:bodyPr wrap="square" rtlCol="0">
              <a:spAutoFit/>
            </a:bodyPr>
            <a:lstStyle/>
            <a:p>
              <a:r>
                <a:rPr lang="en-US" i="1" dirty="0"/>
                <a:t>Flow Line (Arrow):</a:t>
              </a:r>
            </a:p>
            <a:p>
              <a:r>
                <a:rPr lang="en-US" dirty="0"/>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8" name="Content Placeholder 17"/>
          <p:cNvSpPr>
            <a:spLocks noGrp="1"/>
          </p:cNvSpPr>
          <p:nvPr>
            <p:ph idx="1"/>
          </p:nvPr>
        </p:nvSpPr>
        <p:spPr/>
        <p:txBody>
          <a:bodyPr/>
          <a:lstStyle/>
          <a:p>
            <a:r>
              <a:rPr lang="en-US" dirty="0"/>
              <a:t>Additional Process Symbols:</a:t>
            </a:r>
          </a:p>
          <a:p>
            <a:endParaRPr lang="en-US" dirty="0"/>
          </a:p>
        </p:txBody>
      </p:sp>
      <p:sp>
        <p:nvSpPr>
          <p:cNvPr id="17" name="Slide Number Placeholder 16"/>
          <p:cNvSpPr>
            <a:spLocks noGrp="1"/>
          </p:cNvSpPr>
          <p:nvPr>
            <p:ph type="sldNum" sz="quarter" idx="4"/>
          </p:nvPr>
        </p:nvSpPr>
        <p:spPr/>
        <p:txBody>
          <a:bodyPr/>
          <a:lstStyle/>
          <a:p>
            <a:fld id="{28B83BC3-069B-46AF-A4E6-C99928E1A4FA}" type="slidenum">
              <a:rPr lang="en-US" smtClean="0"/>
              <a:pPr/>
              <a:t>64</a:t>
            </a:fld>
            <a:endParaRPr lang="en-US" dirty="0"/>
          </a:p>
        </p:txBody>
      </p:sp>
      <p:sp>
        <p:nvSpPr>
          <p:cNvPr id="16" name="Footer Placeholder 15"/>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dirty="0"/>
              <a:t>Lean Six Sigma Training - MTB</a:t>
            </a:r>
          </a:p>
        </p:txBody>
      </p:sp>
      <p:grpSp>
        <p:nvGrpSpPr>
          <p:cNvPr id="15" name="Group 14"/>
          <p:cNvGrpSpPr/>
          <p:nvPr/>
        </p:nvGrpSpPr>
        <p:grpSpPr>
          <a:xfrm>
            <a:off x="1981200" y="1868269"/>
            <a:ext cx="7848600" cy="4569262"/>
            <a:chOff x="1066800" y="1868269"/>
            <a:chExt cx="7848600"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6096000" cy="646331"/>
            </a:xfrm>
            <a:prstGeom prst="rect">
              <a:avLst/>
            </a:prstGeom>
            <a:noFill/>
          </p:spPr>
          <p:txBody>
            <a:bodyPr wrap="square" rtlCol="0">
              <a:spAutoFit/>
            </a:bodyPr>
            <a:lstStyle/>
            <a:p>
              <a:r>
                <a:rPr lang="en-US" i="1" dirty="0"/>
                <a:t>Alternative Process:</a:t>
              </a:r>
            </a:p>
            <a:p>
              <a:r>
                <a:rPr lang="en-US" dirty="0"/>
                <a:t>Indicates a process step as an alternate of a normal step.</a:t>
              </a:r>
            </a:p>
          </p:txBody>
        </p:sp>
        <p:sp>
          <p:nvSpPr>
            <p:cNvPr id="11" name="TextBox 10"/>
            <p:cNvSpPr txBox="1"/>
            <p:nvPr/>
          </p:nvSpPr>
          <p:spPr>
            <a:xfrm>
              <a:off x="2819400" y="2590800"/>
              <a:ext cx="6096000" cy="1200329"/>
            </a:xfrm>
            <a:prstGeom prst="rect">
              <a:avLst/>
            </a:prstGeom>
            <a:noFill/>
          </p:spPr>
          <p:txBody>
            <a:bodyPr wrap="square" rtlCol="0">
              <a:spAutoFit/>
            </a:bodyPr>
            <a:lstStyle/>
            <a:p>
              <a:r>
                <a:rPr lang="en-US" i="1" dirty="0"/>
                <a:t>Predefined Process:</a:t>
              </a:r>
            </a:p>
            <a:p>
              <a:r>
                <a:rPr lang="en-US" dirty="0"/>
                <a:t>Indicates a formally-defined process step. Other documentation or instruction is needed to support further details of the step.</a:t>
              </a:r>
            </a:p>
          </p:txBody>
        </p:sp>
        <p:sp>
          <p:nvSpPr>
            <p:cNvPr id="12" name="TextBox 11"/>
            <p:cNvSpPr txBox="1"/>
            <p:nvPr/>
          </p:nvSpPr>
          <p:spPr>
            <a:xfrm>
              <a:off x="2819400" y="3810000"/>
              <a:ext cx="6096000" cy="646331"/>
            </a:xfrm>
            <a:prstGeom prst="rect">
              <a:avLst/>
            </a:prstGeom>
            <a:noFill/>
          </p:spPr>
          <p:txBody>
            <a:bodyPr wrap="square" rtlCol="0">
              <a:spAutoFit/>
            </a:bodyPr>
            <a:lstStyle/>
            <a:p>
              <a:r>
                <a:rPr lang="en-US" i="1" dirty="0"/>
                <a:t>Manual Operation:</a:t>
              </a:r>
            </a:p>
            <a:p>
              <a:r>
                <a:rPr lang="en-US" dirty="0"/>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t>Preparation:</a:t>
              </a:r>
            </a:p>
            <a:p>
              <a:r>
                <a:rPr lang="en-US" dirty="0"/>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t>Delay:</a:t>
              </a:r>
            </a:p>
            <a:p>
              <a:r>
                <a:rPr lang="en-US" dirty="0"/>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 Related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26" name="Group 25"/>
          <p:cNvGrpSpPr/>
          <p:nvPr/>
        </p:nvGrpSpPr>
        <p:grpSpPr>
          <a:xfrm>
            <a:off x="2324100" y="1828800"/>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t>Data (I/O):</a:t>
              </a:r>
            </a:p>
            <a:p>
              <a:r>
                <a:rPr lang="en-US" dirty="0"/>
                <a:t>Shows the inputs and outputs of a process.</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t>Document:</a:t>
              </a:r>
            </a:p>
            <a:p>
              <a:r>
                <a:rPr lang="en-US" dirty="0"/>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t>Multi-Document:</a:t>
              </a:r>
            </a:p>
            <a:p>
              <a:r>
                <a:rPr lang="en-US" dirty="0"/>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t>Stored Data:</a:t>
              </a:r>
            </a:p>
            <a:p>
              <a:r>
                <a:rPr lang="en-US" dirty="0"/>
                <a:t>Indicates a process step that stores data.</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t>Magnetic Disk:</a:t>
              </a:r>
            </a:p>
            <a:p>
              <a:r>
                <a:rPr lang="en-US" dirty="0"/>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36" name="Group 35"/>
          <p:cNvGrpSpPr/>
          <p:nvPr/>
        </p:nvGrpSpPr>
        <p:grpSpPr>
          <a:xfrm>
            <a:off x="2419351" y="175260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t>Off-Page Connector:</a:t>
              </a:r>
            </a:p>
            <a:p>
              <a:r>
                <a:rPr lang="en-US" dirty="0"/>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t>Merge:</a:t>
              </a:r>
            </a:p>
            <a:p>
              <a:r>
                <a:rPr lang="en-US" dirty="0"/>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t>Extract:</a:t>
              </a:r>
            </a:p>
            <a:p>
              <a:r>
                <a:rPr lang="en-US" dirty="0"/>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t>Or:</a:t>
              </a:r>
            </a:p>
            <a:p>
              <a:r>
                <a:rPr lang="en-US" dirty="0"/>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t>Summing Junction:</a:t>
              </a:r>
            </a:p>
            <a:p>
              <a:r>
                <a:rPr lang="en-US" dirty="0"/>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36276"/>
            <a:ext cx="10769600" cy="5486400"/>
          </a:xfrm>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0"/>
            <a:ext cx="10769600" cy="5486400"/>
          </a:xfrm>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00400"/>
            <a:ext cx="6803993" cy="3581400"/>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sz="2400"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66318"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352" y="4061832"/>
            <a:ext cx="5646495" cy="2514600"/>
          </a:xfrm>
          <a:prstGeom prst="rect">
            <a:avLst/>
          </a:prstGeom>
        </p:spPr>
      </p:pic>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endParaRPr lang="en-US" dirty="0"/>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28B83BC3-069B-46AF-A4E6-C99928E1A4FA}" type="slidenum">
              <a:rPr lang="en-US" smtClean="0"/>
              <a:pPr/>
              <a:t>74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8" name="Content Placeholder 2"/>
          <p:cNvSpPr>
            <a:spLocks noGrp="1"/>
          </p:cNvSpPr>
          <p:nvPr>
            <p:ph idx="1"/>
          </p:nvPr>
        </p:nvSpPr>
        <p:spPr>
          <a:xfrm>
            <a:off x="609600" y="1143000"/>
            <a:ext cx="3352800" cy="5486400"/>
          </a:xfrm>
        </p:spPr>
        <p:txBody>
          <a:bodyPr>
            <a:noAutofit/>
          </a:bodyPr>
          <a:lstStyle/>
          <a:p>
            <a:r>
              <a:rPr lang="en-US" sz="2000" dirty="0"/>
              <a:t>At right is our prime rib cooking example at </a:t>
            </a:r>
            <a:r>
              <a:rPr lang="en-US" sz="2000" b="1" dirty="0"/>
              <a:t>level 2 detail</a:t>
            </a:r>
            <a:r>
              <a:rPr lang="en-US" sz="2000" dirty="0"/>
              <a:t>.</a:t>
            </a:r>
          </a:p>
          <a:p>
            <a:pPr marL="114300" indent="0">
              <a:buNone/>
            </a:pPr>
            <a:endParaRPr lang="en-US" sz="2000" dirty="0"/>
          </a:p>
          <a:p>
            <a:r>
              <a:rPr lang="en-US" sz="2000" dirty="0"/>
              <a:t>This process map has a few more decision points and process steps.</a:t>
            </a:r>
          </a:p>
          <a:p>
            <a:pPr marL="114300" indent="0">
              <a:buNone/>
            </a:pPr>
            <a:endParaRPr lang="en-US" sz="2000" dirty="0"/>
          </a:p>
          <a:p>
            <a:r>
              <a:rPr lang="en-US" sz="2000" dirty="0"/>
              <a:t>You can see that going only one more level deep adds a fair amount of information to the process map.</a:t>
            </a:r>
          </a:p>
        </p:txBody>
      </p:sp>
      <p:sp>
        <p:nvSpPr>
          <p:cNvPr id="6" name="Slide Number Placeholder 5"/>
          <p:cNvSpPr>
            <a:spLocks noGrp="1"/>
          </p:cNvSpPr>
          <p:nvPr>
            <p:ph type="sldNum" sz="quarter" idx="4"/>
          </p:nvPr>
        </p:nvSpPr>
        <p:spPr/>
        <p:txBody>
          <a:bodyPr/>
          <a:lstStyle/>
          <a:p>
            <a:fld id="{28B83BC3-069B-46AF-A4E6-C99928E1A4FA}" type="slidenum">
              <a:rPr lang="en-US" smtClean="0"/>
              <a:pPr/>
              <a:t>75</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490" y="1179689"/>
            <a:ext cx="7048619" cy="4495800"/>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sz="2000" dirty="0"/>
              <a:t>The functional map adds dimension to the high-level or detailed map. </a:t>
            </a:r>
          </a:p>
          <a:p>
            <a:r>
              <a:rPr lang="en-US" sz="2000" dirty="0"/>
              <a:t>The dimension added is identifying which function or job performs the step or makes the decision.</a:t>
            </a:r>
          </a:p>
          <a:p>
            <a:r>
              <a:rPr lang="en-US" sz="2000"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619" y="3331188"/>
            <a:ext cx="4912361" cy="2786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1.2.2 VOC and CTQs</a:t>
            </a:r>
          </a:p>
        </p:txBody>
      </p:sp>
      <p:sp>
        <p:nvSpPr>
          <p:cNvPr id="6" name="Slide Number Placeholder 5"/>
          <p:cNvSpPr>
            <a:spLocks noGrp="1"/>
          </p:cNvSpPr>
          <p:nvPr>
            <p:ph type="sldNum" sz="quarter" idx="4"/>
          </p:nvPr>
        </p:nvSpPr>
        <p:spPr/>
        <p:txBody>
          <a:bodyPr/>
          <a:lstStyle/>
          <a:p>
            <a:fld id="{28B83BC3-069B-46AF-A4E6-C99928E1A4FA}" type="slidenum">
              <a:rPr lang="en-US" smtClean="0"/>
              <a:pPr/>
              <a:t>77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78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7" name="Slide Number Placeholder 6"/>
          <p:cNvSpPr>
            <a:spLocks noGrp="1"/>
          </p:cNvSpPr>
          <p:nvPr>
            <p:ph type="sldNum" sz="quarter" idx="4"/>
          </p:nvPr>
        </p:nvSpPr>
        <p:spPr/>
        <p:txBody>
          <a:bodyPr/>
          <a:lstStyle/>
          <a:p>
            <a:fld id="{28B83BC3-069B-46AF-A4E6-C99928E1A4FA}" type="slidenum">
              <a:rPr lang="en-US" smtClean="0"/>
              <a:pPr/>
              <a:t>79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38" y="4023360"/>
            <a:ext cx="648672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6" name="Slide Number Placeholder 5"/>
          <p:cNvSpPr>
            <a:spLocks noGrp="1"/>
          </p:cNvSpPr>
          <p:nvPr>
            <p:ph type="sldNum" sz="quarter" idx="4"/>
          </p:nvPr>
        </p:nvSpPr>
        <p:spPr/>
        <p:txBody>
          <a:bodyPr/>
          <a:lstStyle/>
          <a:p>
            <a:fld id="{28B83BC3-069B-46AF-A4E6-C99928E1A4FA}"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812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lnSpcReduction="10000"/>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endParaRPr lang="en-US" dirty="0"/>
          </a:p>
          <a:p>
            <a:r>
              <a:rPr lang="en-US" dirty="0"/>
              <a:t>Consider which factors are important and build a sample size plan around them.</a:t>
            </a:r>
          </a:p>
          <a:p>
            <a:r>
              <a:rPr lang="en-US" dirty="0"/>
              <a:t>Also, consider response rates and adjust the initial sample strategy to ensure adequate input is received.</a:t>
            </a:r>
          </a:p>
          <a:p>
            <a:endParaRPr lang="en-US" dirty="0"/>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81</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pPr marL="114300" indent="0">
              <a:buNone/>
            </a:pPr>
            <a:endParaRPr lang="en-US" dirty="0"/>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82</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2192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83</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49"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85</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29" y="19812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86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406463"/>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87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6" y="22098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r>
              <a:rPr lang="en-US" dirty="0"/>
              <a:t>The Kano helps to identify CTQs that add incremental value vs. those that are simply requirements and having more is not necessarily better.</a:t>
            </a:r>
          </a:p>
        </p:txBody>
      </p:sp>
      <p:sp>
        <p:nvSpPr>
          <p:cNvPr id="7" name="Slide Number Placeholder 6"/>
          <p:cNvSpPr>
            <a:spLocks noGrp="1"/>
          </p:cNvSpPr>
          <p:nvPr>
            <p:ph type="sldNum" sz="quarter" idx="4"/>
          </p:nvPr>
        </p:nvSpPr>
        <p:spPr/>
        <p:txBody>
          <a:bodyPr/>
          <a:lstStyle/>
          <a:p>
            <a:fld id="{28B83BC3-069B-46AF-A4E6-C99928E1A4FA}" type="slidenum">
              <a:rPr lang="en-US" smtClean="0"/>
              <a:pPr/>
              <a:t>88</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5791200" y="2514600"/>
            <a:ext cx="3352800" cy="31242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89</a:t>
            </a:fld>
            <a:endParaRPr lang="en-US" dirty="0"/>
          </a:p>
        </p:txBody>
      </p:sp>
      <p:sp>
        <p:nvSpPr>
          <p:cNvPr id="6" name="Footer Placeholder 5"/>
          <p:cNvSpPr>
            <a:spLocks noGrp="1"/>
          </p:cNvSpPr>
          <p:nvPr>
            <p:ph type="ftr" sz="quarter" idx="3"/>
          </p:nvPr>
        </p:nvSpPr>
        <p:spPr/>
        <p:txBody>
          <a:bodyPr/>
          <a:lstStyle/>
          <a:p>
            <a:r>
              <a:rPr lang="en-US"/>
              <a:t>© Lean Sigma Corporation</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a:xfrm>
            <a:off x="609600" y="1143000"/>
            <a:ext cx="10287000" cy="5486400"/>
          </a:xfrm>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00" y="3429000"/>
            <a:ext cx="5562600" cy="2904803"/>
          </a:xfrm>
          <a:prstGeom prst="rect">
            <a:avLst/>
          </a:prstGeom>
        </p:spPr>
      </p:pic>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8458200" cy="917575"/>
          </a:xfrm>
        </p:spPr>
        <p:txBody>
          <a:bodyPr/>
          <a:lstStyle/>
          <a:p>
            <a:pPr>
              <a:defRPr/>
            </a:pPr>
            <a:r>
              <a:rPr lang="en-US" dirty="0"/>
              <a:t>1.2.3 Quality Function Deployment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91</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5" name="Slide Number Placeholder 4"/>
          <p:cNvSpPr>
            <a:spLocks noGrp="1"/>
          </p:cNvSpPr>
          <p:nvPr>
            <p:ph type="sldNum" sz="quarter" idx="4"/>
          </p:nvPr>
        </p:nvSpPr>
        <p:spPr/>
        <p:txBody>
          <a:bodyPr/>
          <a:lstStyle/>
          <a:p>
            <a:fld id="{28B83BC3-069B-46AF-A4E6-C99928E1A4FA}" type="slidenum">
              <a:rPr lang="en-US" smtClean="0"/>
              <a:pPr/>
              <a:t>93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5" name="Slide Number Placeholder 4"/>
          <p:cNvSpPr>
            <a:spLocks noGrp="1"/>
          </p:cNvSpPr>
          <p:nvPr>
            <p:ph type="sldNum" sz="quarter" idx="4"/>
          </p:nvPr>
        </p:nvSpPr>
        <p:spPr/>
        <p:txBody>
          <a:bodyPr/>
          <a:lstStyle/>
          <a:p>
            <a:fld id="{28B83BC3-069B-46AF-A4E6-C99928E1A4FA}" type="slidenum">
              <a:rPr lang="en-US" smtClean="0"/>
              <a:pPr/>
              <a:t>95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5" name="Slide Number Placeholder 4"/>
          <p:cNvSpPr>
            <a:spLocks noGrp="1"/>
          </p:cNvSpPr>
          <p:nvPr>
            <p:ph type="sldNum" sz="quarter" idx="4"/>
          </p:nvPr>
        </p:nvSpPr>
        <p:spPr/>
        <p:txBody>
          <a:bodyPr/>
          <a:lstStyle/>
          <a:p>
            <a:fld id="{28B83BC3-069B-46AF-A4E6-C99928E1A4FA}" type="slidenum">
              <a:rPr lang="en-US" smtClean="0"/>
              <a:pPr/>
              <a:t>97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7" name="Content Placeholder 6"/>
          <p:cNvSpPr>
            <a:spLocks noGrp="1"/>
          </p:cNvSpPr>
          <p:nvPr>
            <p:ph idx="1"/>
          </p:nvPr>
        </p:nvSpPr>
        <p:spPr/>
        <p:txBody>
          <a:bodyPr/>
          <a:lstStyle/>
          <a:p>
            <a:r>
              <a:rPr lang="en-US" dirty="0"/>
              <a:t>Identify the important customer requirements. These are the “What’s” and are typically determined through the VOC/CTQ process.</a:t>
            </a:r>
          </a:p>
          <a:p>
            <a:endParaRPr lang="en-US" dirty="0"/>
          </a:p>
          <a:p>
            <a:r>
              <a:rPr lang="en-US" dirty="0"/>
              <a:t>Use the results from your requirements tree diagram as inputs for the customer requirements in your HOQ.</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98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9094"/>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4191000" y="33528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986213" y="32766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2202657" y="46537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7" name="Content Placeholder 6"/>
          <p:cNvSpPr>
            <a:spLocks noGrp="1"/>
          </p:cNvSpPr>
          <p:nvPr>
            <p:ph idx="1"/>
          </p:nvPr>
        </p:nvSpPr>
        <p:spPr/>
        <p:txBody>
          <a:bodyPr/>
          <a:lstStyle/>
          <a:p>
            <a:r>
              <a:rPr lang="en-US" dirty="0"/>
              <a:t>Potential choices for product features</a:t>
            </a:r>
          </a:p>
          <a:p>
            <a:r>
              <a:rPr lang="en-US" dirty="0"/>
              <a:t>Voice of Designers or Engineers</a:t>
            </a:r>
          </a:p>
          <a:p>
            <a:r>
              <a:rPr lang="en-US" dirty="0"/>
              <a:t>Each “What” item must be refined to “How’s”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6712"/>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365500" y="3352800"/>
            <a:ext cx="4102101" cy="24003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ENGAGE_INTERACTION_TITLE_1" val="Summary: Six Sigma Methodology"/>
  <p:tag name="ENGAGE_INTERACTION_FILENAME_1" val="C:\Users\Michael\Documents\Six Sigma Digest\black_belt_training\Six Sigma Digest BB Training\JMP\1.0 Define\DMAIC Roadmap.intr"/>
  <p:tag name="ENGAGE_INTERACTION_PAUSE_1" val="1"/>
  <p:tag name="ENGAGE_INTERACTION_ID_1" val="a4709"/>
  <p:tag name="ENGAGE_INTERACTION_TABNAME_1" val="DMAIC ROADMAP"/>
  <p:tag name="ENGAGE_LAST_MODIFY_DATE_1" val="40660.3650925926"/>
  <p:tag name="AQP_PASS_ACTION_1" val="0"/>
  <p:tag name="AQP_FAIL_ACTION_1" val="0"/>
  <p:tag name="AQP_PASS_SCORE_1" val="0"/>
  <p:tag name="AQP_TRAP_1" val="0"/>
  <p:tag name="AQP_ATTEMPTS_1" val="0"/>
  <p:tag name="ARTICULATE_DESIGN_ID_SSD" val="1rFoeWw2"/>
  <p:tag name="ARTICULATE_SLIDE_COUNT" val="128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D">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8" ma:contentTypeDescription="Create a new document." ma:contentTypeScope="" ma:versionID="b8fb977e0d349952a12220630dae0ffc">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428e03594f4a9b2c088c9ff20e4d0968"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A3B7C2-D577-45AE-BF51-B91A9A5AC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F2C6CD-E2E1-42FF-999B-DDB71108885D}">
  <ds:schemaRefs>
    <ds:schemaRef ds:uri="http://purl.org/dc/elements/1.1/"/>
    <ds:schemaRef ds:uri="bd37fc63-8ab8-4d09-9a00-22bf9119bb8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462c1dbc-3f81-426d-a3a1-ed120e18b43d"/>
    <ds:schemaRef ds:uri="http://www.w3.org/XML/1998/namespace"/>
    <ds:schemaRef ds:uri="http://purl.org/dc/dcmitype/"/>
  </ds:schemaRefs>
</ds:datastoreItem>
</file>

<file path=customXml/itemProps3.xml><?xml version="1.0" encoding="utf-8"?>
<ds:datastoreItem xmlns:ds="http://schemas.openxmlformats.org/officeDocument/2006/customXml" ds:itemID="{F6117A3C-EBAD-4981-8536-96E644779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29504</TotalTime>
  <Words>64845</Words>
  <Application>Microsoft Office PowerPoint</Application>
  <PresentationFormat>Widescreen</PresentationFormat>
  <Paragraphs>7669</Paragraphs>
  <Slides>554</Slides>
  <Notes>553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554</vt:i4>
      </vt:variant>
    </vt:vector>
  </HeadingPairs>
  <TitlesOfParts>
    <vt:vector size="566" baseType="lpstr">
      <vt:lpstr>ＭＳ Ｐゴシック</vt:lpstr>
      <vt:lpstr>Arial</vt:lpstr>
      <vt:lpstr>Calibri</vt:lpstr>
      <vt:lpstr>Cambria</vt:lpstr>
      <vt:lpstr>Cambria Math</vt:lpstr>
      <vt:lpstr>MS Mincho</vt:lpstr>
      <vt:lpstr>PMingLiU</vt:lpstr>
      <vt:lpstr>Source Sans Pro</vt:lpstr>
      <vt:lpstr>Symbol</vt:lpstr>
      <vt:lpstr>Times New Roman</vt:lpstr>
      <vt:lpstr>SSD</vt:lpstr>
      <vt:lpstr>Equation</vt:lpstr>
      <vt:lpstr>PowerPoint Presentation</vt:lpstr>
      <vt:lpstr>1.0 Define Phase</vt:lpstr>
      <vt:lpstr>1.1 Overview of Six Sigma</vt:lpstr>
      <vt:lpstr>Black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Black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Step 7: Prioritize Design Requirements</vt:lpstr>
      <vt:lpstr>Step 7: Prioritize Design Requirements</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a Pareto Chart in Minitab</vt:lpstr>
      <vt:lpstr>Create a Pareto Chart in Minitab</vt:lpstr>
      <vt:lpstr>Create a Pareto Chart in Minitab</vt:lpstr>
      <vt:lpstr>Pareto Analysis</vt:lpstr>
      <vt:lpstr>Pareto Analysis: First Level</vt:lpstr>
      <vt:lpstr>Pareto Analysis: Second Level</vt:lpstr>
      <vt:lpstr>Pareto Analysis: Third Level</vt:lpstr>
      <vt:lpstr>Pareto Analysis: Conclusion</vt:lpstr>
      <vt:lpstr>1.3 Six Sigma Projects</vt:lpstr>
      <vt:lpstr>Black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RTY: Using First Time Yield (FTY)</vt:lpstr>
      <vt:lpstr>1.3.2 Business Case and Charter</vt:lpstr>
      <vt:lpstr>Business Case and Project Charter</vt:lpstr>
      <vt:lpstr>Project Charter</vt:lpstr>
      <vt:lpstr>Project Charter Template</vt:lpstr>
      <vt:lpstr>Project Charter Key Elements</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SOW </vt:lpstr>
      <vt:lpstr>Project Planning Activities: WBS</vt:lpstr>
      <vt:lpstr>Project Planning Activities: WBS</vt:lpstr>
      <vt:lpstr>Project Planning Activities: Resource Planning </vt:lpstr>
      <vt:lpstr>Project Planning Activities: Project Scheduling </vt:lpstr>
      <vt:lpstr>Project Planning Activities: Project Scheduling</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Critical Path Method</vt:lpstr>
      <vt:lpstr>Project Scheduling: Critical Path Method</vt:lpstr>
      <vt:lpstr>Project Scheduling: Critical Path Method</vt:lpstr>
      <vt:lpstr>Project Scheduling: Critical Path Method</vt:lpstr>
      <vt:lpstr>Project Scheduling: PERT</vt:lpstr>
      <vt:lpstr>Project Scheduling: PERT</vt:lpstr>
      <vt:lpstr>Project Scheduling: PERT</vt:lpstr>
      <vt:lpstr>Project Planning Activities </vt:lpstr>
      <vt:lpstr>Project Planning Activities </vt:lpstr>
      <vt:lpstr>Project Planning Activities </vt:lpstr>
      <vt:lpstr>Project Planning Tools Advantages</vt:lpstr>
      <vt:lpstr>1.4 Lean Fundamentals</vt:lpstr>
      <vt:lpstr>Black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Black Belt Training: Measure Phase</vt:lpstr>
      <vt:lpstr>2.1 Process Definition</vt:lpstr>
      <vt:lpstr>Black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Black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Empirical Rule</vt:lpstr>
      <vt:lpstr>Empirical Rule (68-95-99.7 Rule)</vt:lpstr>
      <vt:lpstr>Normality</vt:lpstr>
      <vt:lpstr>Normality Testing</vt:lpstr>
      <vt:lpstr>Use Minitab to Run a Normality Test</vt:lpstr>
      <vt:lpstr>Use Minitab to Run a Normality Test</vt:lpstr>
      <vt:lpstr>Use Minitab to Run a Normality Test</vt:lpstr>
      <vt:lpstr>Use Minitab to Run a Normality Test</vt:lpstr>
      <vt:lpstr>2.2.4 Graphical Analysis</vt:lpstr>
      <vt:lpstr>What is Graphical Analysis?</vt:lpstr>
      <vt:lpstr>Graphical Analysis Example</vt:lpstr>
      <vt:lpstr>Box Plot</vt:lpstr>
      <vt:lpstr>Box Plot</vt:lpstr>
      <vt:lpstr>How to Use Minitab to Generate a Box Plot </vt:lpstr>
      <vt:lpstr>How to Use Minitab to Generate a Box Plot </vt:lpstr>
      <vt:lpstr>How to Use Minitab to Generate a Box Plot </vt:lpstr>
      <vt:lpstr>Histogram</vt:lpstr>
      <vt:lpstr>Histogram</vt:lpstr>
      <vt:lpstr>Histogram</vt:lpstr>
      <vt:lpstr>How to Use Minitab to Generate a Histogram</vt:lpstr>
      <vt:lpstr>How to Use Minitab to Generate a Histogram</vt:lpstr>
      <vt:lpstr>How to Use Minitab to Generate a Histogram</vt:lpstr>
      <vt:lpstr>Scatter Plot</vt:lpstr>
      <vt:lpstr>Scatter Plot</vt:lpstr>
      <vt:lpstr>How to Use Minitab to Generate a Scatter Plot</vt:lpstr>
      <vt:lpstr>How to Use Minitab to Generate a Scatter Plot</vt:lpstr>
      <vt:lpstr>How to Use Minitab to Generate a Scatter Plot</vt:lpstr>
      <vt:lpstr>Run Chart</vt:lpstr>
      <vt:lpstr>How to Plot a Run Chart in Minitab</vt:lpstr>
      <vt:lpstr>How to Plot a Run Chart in Minitab</vt:lpstr>
      <vt:lpstr>How to Plot a Run Chart in Minitab</vt:lpstr>
      <vt:lpstr>Run Chart Example</vt:lpstr>
      <vt:lpstr>Run Chart Example</vt:lpstr>
      <vt:lpstr>2.3 MSA (Measurement System Analysis)</vt:lpstr>
      <vt:lpstr>Black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Minitab to Implement a Variable MSA </vt:lpstr>
      <vt:lpstr>Use Minitab to Implement a Variable MSA </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2.4 Process Capability</vt:lpstr>
      <vt:lpstr>Black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Interpreting Capability</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Black Belt Training: Control Phase</vt:lpstr>
      <vt:lpstr>3.1 Lean Controls</vt:lpstr>
      <vt:lpstr>Black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Black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 Digest Template</dc:title>
  <dc:creator>Michael</dc:creator>
  <cp:lastModifiedBy>Ashley Burnett</cp:lastModifiedBy>
  <cp:revision>1275</cp:revision>
  <dcterms:created xsi:type="dcterms:W3CDTF">2011-02-21T21:38:10Z</dcterms:created>
  <dcterms:modified xsi:type="dcterms:W3CDTF">2017-12-28T14:24:16Z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C3B4E049-97E0-4B99-8768-7427E296B1E4</vt:lpwstr>
  </property>
  <property fmtid="{D5CDD505-2E9C-101B-9397-08002B2CF9AE}" pid="5" name="ArticulateProjectFull">
    <vt:lpwstr>https://lscorp-my.sharepoint.com/personal/michael_lscorp_com/Documents/Courseware/pptx/MTB\BB_MTB_v18.ppta</vt:lpwstr>
  </property>
  <property fmtid="{D5CDD505-2E9C-101B-9397-08002B2CF9AE}" pid="6" name="ContentTypeId">
    <vt:lpwstr>0x01010091064C630C741944965BCE3B1D09AE0E</vt:lpwstr>
  </property>
</Properties>
</file>